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735" r:id="rId2"/>
  </p:sldMasterIdLst>
  <p:notesMasterIdLst>
    <p:notesMasterId r:id="rId16"/>
  </p:notesMasterIdLst>
  <p:handoutMasterIdLst>
    <p:handoutMasterId r:id="rId17"/>
  </p:handoutMasterIdLst>
  <p:sldIdLst>
    <p:sldId id="282" r:id="rId3"/>
    <p:sldId id="283" r:id="rId4"/>
    <p:sldId id="284" r:id="rId5"/>
    <p:sldId id="287" r:id="rId6"/>
    <p:sldId id="296" r:id="rId7"/>
    <p:sldId id="297" r:id="rId8"/>
    <p:sldId id="298" r:id="rId9"/>
    <p:sldId id="299" r:id="rId10"/>
    <p:sldId id="300" r:id="rId11"/>
    <p:sldId id="301" r:id="rId12"/>
    <p:sldId id="307" r:id="rId13"/>
    <p:sldId id="313" r:id="rId14"/>
    <p:sldId id="314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" userDrawn="1">
          <p15:clr>
            <a:srgbClr val="A4A3A4"/>
          </p15:clr>
        </p15:guide>
        <p15:guide id="2" orient="horz" pos="1439" userDrawn="1">
          <p15:clr>
            <a:srgbClr val="A4A3A4"/>
          </p15:clr>
        </p15:guide>
        <p15:guide id="3" pos="3845" userDrawn="1">
          <p15:clr>
            <a:srgbClr val="A4A3A4"/>
          </p15:clr>
        </p15:guide>
        <p15:guide id="4" pos="13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3D00"/>
    <a:srgbClr val="3F4A13"/>
    <a:srgbClr val="B50C00"/>
    <a:srgbClr val="052147"/>
    <a:srgbClr val="5C1C49"/>
    <a:srgbClr val="BD8C00"/>
    <a:srgbClr val="CC0000"/>
    <a:srgbClr val="209642"/>
    <a:srgbClr val="713D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741" autoAdjust="0"/>
  </p:normalViewPr>
  <p:slideViewPr>
    <p:cSldViewPr snapToGrid="0">
      <p:cViewPr varScale="1">
        <p:scale>
          <a:sx n="111" d="100"/>
          <a:sy n="111" d="100"/>
        </p:scale>
        <p:origin x="558" y="78"/>
      </p:cViewPr>
      <p:guideLst>
        <p:guide orient="horz" pos="405"/>
        <p:guide orient="horz" pos="1439"/>
        <p:guide pos="3845"/>
        <p:guide pos="13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D0F72-B896-E344-98F4-51ADC4821045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E8DD0-A574-5442-9C67-048D40B3D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803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6B02F-5AF1-41BE-A35C-430FEC8E3374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36F6B-7747-4A01-B7AC-729BB4AAB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578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5125" y="674688"/>
            <a:ext cx="6127750" cy="344805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8163"/>
            <a:ext cx="5067300" cy="41211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41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5125" y="674688"/>
            <a:ext cx="6127750" cy="344805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8163"/>
            <a:ext cx="5067300" cy="41211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5125" y="674688"/>
            <a:ext cx="6127750" cy="3448050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8163"/>
            <a:ext cx="5067300" cy="41211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27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5125" y="674688"/>
            <a:ext cx="6127750" cy="3448050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8163"/>
            <a:ext cx="5067300" cy="41211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24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5125" y="674688"/>
            <a:ext cx="6127750" cy="3448050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8163"/>
            <a:ext cx="5067300" cy="41211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188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5125" y="674688"/>
            <a:ext cx="6127750" cy="344805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8163"/>
            <a:ext cx="5067300" cy="41211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01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5125" y="674688"/>
            <a:ext cx="6127750" cy="3448050"/>
          </a:xfrm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8163"/>
            <a:ext cx="5067300" cy="4121150"/>
          </a:xfrm>
        </p:spPr>
        <p:txBody>
          <a:bodyPr/>
          <a:lstStyle/>
          <a:p>
            <a:r>
              <a:rPr lang="en-US" dirty="0"/>
              <a:t>4 items could lead to bad tests in terms of fit – 3 is better</a:t>
            </a:r>
            <a:r>
              <a:rPr lang="en-US" baseline="0" dirty="0"/>
              <a:t> for model evaluation.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27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5125" y="674688"/>
            <a:ext cx="6127750" cy="3448050"/>
          </a:xfrm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8163"/>
            <a:ext cx="5067300" cy="41211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83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2FDB7D-1B42-43DD-8F63-56FA98F56C45}" type="slidenum">
              <a:rPr lang="en-US" sz="1200"/>
              <a:pPr algn="r"/>
              <a:t>13</a:t>
            </a:fld>
            <a:endParaRPr lang="en-US" sz="1200"/>
          </a:p>
        </p:txBody>
      </p:sp>
      <p:sp>
        <p:nvSpPr>
          <p:cNvPr id="485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53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888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40324" y="6654204"/>
            <a:ext cx="3860800" cy="2037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/>
              <a:t>immap.educ.ttu.edu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9347200" y="6673161"/>
            <a:ext cx="2844800" cy="184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fld id="{C9136404-546E-CE47-9BBB-0E0CFBB1BA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9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76201"/>
            <a:ext cx="10972800" cy="6049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65600" y="6673851"/>
            <a:ext cx="38608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immap.educ.ttu.edu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675533" y="6672263"/>
            <a:ext cx="620184" cy="171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7252A6-88CF-4C09-AFE3-5E8E053C59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744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582400" cy="116171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65600" y="6673851"/>
            <a:ext cx="38608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immap.educ.ttu.edu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675533" y="6672263"/>
            <a:ext cx="620184" cy="171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360B909-DD11-4944-8EDD-73770C8C5D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3225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7795" y="1420925"/>
            <a:ext cx="7963656" cy="5061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25400"/>
            <a:ext cx="10716768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40324" y="6600416"/>
            <a:ext cx="3860800" cy="2037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/>
              <a:t>immap.educ.ttu.edu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9347200" y="6617830"/>
            <a:ext cx="2844800" cy="184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fld id="{C9136404-546E-CE47-9BBB-0E0CFBB1BA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510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613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25400"/>
            <a:ext cx="10716768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0324" y="6535606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immap.educ.ttu.edu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617830"/>
            <a:ext cx="2844800" cy="184838"/>
          </a:xfrm>
          <a:prstGeom prst="rect">
            <a:avLst/>
          </a:prstGeom>
        </p:spPr>
        <p:txBody>
          <a:bodyPr/>
          <a:lstStyle/>
          <a:p>
            <a:fld id="{D78FAECE-336A-0C4C-961A-9AEA385561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524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25400"/>
            <a:ext cx="10716768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0324" y="6535606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immap.educ.ttu.edu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617830"/>
            <a:ext cx="2844800" cy="184838"/>
          </a:xfrm>
          <a:prstGeom prst="rect">
            <a:avLst/>
          </a:prstGeom>
        </p:spPr>
        <p:txBody>
          <a:bodyPr/>
          <a:lstStyle/>
          <a:p>
            <a:fld id="{D78FAECE-336A-0C4C-961A-9AEA385561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139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25400"/>
            <a:ext cx="10716768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0324" y="6535606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immap.educ.ttu.edu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617830"/>
            <a:ext cx="2844800" cy="184838"/>
          </a:xfrm>
          <a:prstGeom prst="rect">
            <a:avLst/>
          </a:prstGeom>
        </p:spPr>
        <p:txBody>
          <a:bodyPr/>
          <a:lstStyle/>
          <a:p>
            <a:fld id="{D78FAECE-336A-0C4C-961A-9AEA385561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933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25400"/>
            <a:ext cx="10716768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0324" y="6535606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immap.educ.ttu.edu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617830"/>
            <a:ext cx="2844800" cy="184838"/>
          </a:xfrm>
          <a:prstGeom prst="rect">
            <a:avLst/>
          </a:prstGeom>
        </p:spPr>
        <p:txBody>
          <a:bodyPr/>
          <a:lstStyle/>
          <a:p>
            <a:fld id="{D78FAECE-336A-0C4C-961A-9AEA385561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143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25400"/>
            <a:ext cx="10716768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0324" y="6535606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immap.educ.ttu.edu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617830"/>
            <a:ext cx="2844800" cy="184838"/>
          </a:xfrm>
          <a:prstGeom prst="rect">
            <a:avLst/>
          </a:prstGeom>
        </p:spPr>
        <p:txBody>
          <a:bodyPr/>
          <a:lstStyle/>
          <a:p>
            <a:fld id="{D78FAECE-336A-0C4C-961A-9AEA385561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399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25400"/>
            <a:ext cx="10716768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0324" y="6535606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immap.educ.ttu.edu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617830"/>
            <a:ext cx="2844800" cy="184838"/>
          </a:xfrm>
          <a:prstGeom prst="rect">
            <a:avLst/>
          </a:prstGeom>
        </p:spPr>
        <p:txBody>
          <a:bodyPr/>
          <a:lstStyle/>
          <a:p>
            <a:fld id="{D78FAECE-336A-0C4C-961A-9AEA385561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926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681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25400"/>
            <a:ext cx="10716768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0324" y="6535606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immap.educ.ttu.edu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617830"/>
            <a:ext cx="2844800" cy="184838"/>
          </a:xfrm>
          <a:prstGeom prst="rect">
            <a:avLst/>
          </a:prstGeom>
        </p:spPr>
        <p:txBody>
          <a:bodyPr/>
          <a:lstStyle/>
          <a:p>
            <a:fld id="{D78FAECE-336A-0C4C-961A-9AEA385561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982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76201"/>
            <a:ext cx="10972800" cy="6049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65600" y="6673851"/>
            <a:ext cx="38608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immap.educ.ttu.edu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675533" y="6672263"/>
            <a:ext cx="620184" cy="171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7252A6-88CF-4C09-AFE3-5E8E053C59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4480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716768" cy="116171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65600" y="6673851"/>
            <a:ext cx="38608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immap.educ.ttu.edu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675533" y="6672263"/>
            <a:ext cx="620184" cy="171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360B909-DD11-4944-8EDD-73770C8C5D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5854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"/>
            <a:ext cx="10716768" cy="1152144"/>
          </a:xfrm>
        </p:spPr>
        <p:txBody>
          <a:bodyPr/>
          <a:lstStyle>
            <a:lvl1pPr>
              <a:defRPr>
                <a:solidFill>
                  <a:srgbClr val="B50C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728451" y="6651625"/>
            <a:ext cx="569383" cy="2111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50C00"/>
                </a:solidFill>
              </a:defRPr>
            </a:lvl1pPr>
          </a:lstStyle>
          <a:p>
            <a:fld id="{849AA65C-5EA3-4DAF-B38A-F696B9FD60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91567" y="6651625"/>
            <a:ext cx="3860800" cy="1857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50C00"/>
                </a:solidFill>
              </a:defRPr>
            </a:lvl1pPr>
          </a:lstStyle>
          <a:p>
            <a:r>
              <a:rPr lang="en-US" dirty="0"/>
              <a:t>immap.educ.ttu.edu</a:t>
            </a:r>
          </a:p>
        </p:txBody>
      </p:sp>
    </p:spTree>
    <p:extLst>
      <p:ext uri="{BB962C8B-B14F-4D97-AF65-F5344CB8AC3E}">
        <p14:creationId xmlns:p14="http://schemas.microsoft.com/office/powerpoint/2010/main" val="59762155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0324" y="6535606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immap.educ.ttu.edu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617830"/>
            <a:ext cx="2844800" cy="184838"/>
          </a:xfrm>
          <a:prstGeom prst="rect">
            <a:avLst/>
          </a:prstGeom>
        </p:spPr>
        <p:txBody>
          <a:bodyPr/>
          <a:lstStyle/>
          <a:p>
            <a:fld id="{84E2C13C-9DD0-41E5-A055-F004B727E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97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0324" y="6535606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immap.educ.ttu.edu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617830"/>
            <a:ext cx="2844800" cy="184838"/>
          </a:xfrm>
          <a:prstGeom prst="rect">
            <a:avLst/>
          </a:prstGeom>
        </p:spPr>
        <p:txBody>
          <a:bodyPr/>
          <a:lstStyle/>
          <a:p>
            <a:fld id="{84E2C13C-9DD0-41E5-A055-F004B727E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3813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0324" y="6535606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immap.educ.ttu.edu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617830"/>
            <a:ext cx="2844800" cy="184838"/>
          </a:xfrm>
          <a:prstGeom prst="rect">
            <a:avLst/>
          </a:prstGeom>
        </p:spPr>
        <p:txBody>
          <a:bodyPr/>
          <a:lstStyle/>
          <a:p>
            <a:fld id="{84E2C13C-9DD0-41E5-A055-F004B727E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5537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0324" y="6535606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immap.educ.ttu.edu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617830"/>
            <a:ext cx="2844800" cy="184838"/>
          </a:xfrm>
          <a:prstGeom prst="rect">
            <a:avLst/>
          </a:prstGeom>
        </p:spPr>
        <p:txBody>
          <a:bodyPr/>
          <a:lstStyle/>
          <a:p>
            <a:fld id="{84E2C13C-9DD0-41E5-A055-F004B727E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829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0324" y="6535606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immap.educ.ttu.edu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617830"/>
            <a:ext cx="2844800" cy="184838"/>
          </a:xfrm>
          <a:prstGeom prst="rect">
            <a:avLst/>
          </a:prstGeom>
        </p:spPr>
        <p:txBody>
          <a:bodyPr/>
          <a:lstStyle/>
          <a:p>
            <a:fld id="{84E2C13C-9DD0-41E5-A055-F004B727E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6265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0324" y="6535606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immap.educ.ttu.edu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617830"/>
            <a:ext cx="2844800" cy="184838"/>
          </a:xfrm>
          <a:prstGeom prst="rect">
            <a:avLst/>
          </a:prstGeom>
        </p:spPr>
        <p:txBody>
          <a:bodyPr/>
          <a:lstStyle/>
          <a:p>
            <a:fld id="{84E2C13C-9DD0-41E5-A055-F004B727E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38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0324" y="6616288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immap.educ.ttu.edu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673161"/>
            <a:ext cx="2844800" cy="184838"/>
          </a:xfrm>
          <a:prstGeom prst="rect">
            <a:avLst/>
          </a:prstGeom>
        </p:spPr>
        <p:txBody>
          <a:bodyPr/>
          <a:lstStyle/>
          <a:p>
            <a:fld id="{D78FAECE-336A-0C4C-961A-9AEA385561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6165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0324" y="6535606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immap.educ.ttu.edu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617830"/>
            <a:ext cx="2844800" cy="184838"/>
          </a:xfrm>
          <a:prstGeom prst="rect">
            <a:avLst/>
          </a:prstGeom>
        </p:spPr>
        <p:txBody>
          <a:bodyPr/>
          <a:lstStyle/>
          <a:p>
            <a:fld id="{84E2C13C-9DD0-41E5-A055-F004B727E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5219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0324" y="6535606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immap.educ.ttu.edu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617830"/>
            <a:ext cx="2844800" cy="184838"/>
          </a:xfrm>
          <a:prstGeom prst="rect">
            <a:avLst/>
          </a:prstGeom>
        </p:spPr>
        <p:txBody>
          <a:bodyPr/>
          <a:lstStyle/>
          <a:p>
            <a:fld id="{84E2C13C-9DD0-41E5-A055-F004B727E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045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0324" y="6535606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immap.educ.ttu.edu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617830"/>
            <a:ext cx="2844800" cy="184838"/>
          </a:xfrm>
          <a:prstGeom prst="rect">
            <a:avLst/>
          </a:prstGeom>
        </p:spPr>
        <p:txBody>
          <a:bodyPr/>
          <a:lstStyle/>
          <a:p>
            <a:fld id="{84E2C13C-9DD0-41E5-A055-F004B727E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1804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0324" y="6535606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immap.educ.ttu.edu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617830"/>
            <a:ext cx="2844800" cy="184838"/>
          </a:xfrm>
          <a:prstGeom prst="rect">
            <a:avLst/>
          </a:prstGeom>
        </p:spPr>
        <p:txBody>
          <a:bodyPr/>
          <a:lstStyle/>
          <a:p>
            <a:fld id="{84E2C13C-9DD0-41E5-A055-F004B727E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7019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0"/>
            <a:ext cx="12192000" cy="1143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18" descr="TTU 2 Title Page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1" y="-3175"/>
            <a:ext cx="147108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5863" y="-42863"/>
            <a:ext cx="10651472" cy="1143001"/>
          </a:xfrm>
        </p:spPr>
        <p:txBody>
          <a:bodyPr/>
          <a:lstStyle>
            <a:lvl1pPr>
              <a:lnSpc>
                <a:spcPct val="120000"/>
              </a:lnSpc>
              <a:spcAft>
                <a:spcPct val="20000"/>
              </a:spcAft>
              <a:defRPr sz="40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1" y="3076575"/>
            <a:ext cx="8534400" cy="1752600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140324" y="6535606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immap.educ.ttu.edu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9347200" y="6617830"/>
            <a:ext cx="2844800" cy="184838"/>
          </a:xfrm>
          <a:prstGeom prst="rect">
            <a:avLst/>
          </a:prstGeom>
        </p:spPr>
        <p:txBody>
          <a:bodyPr/>
          <a:lstStyle/>
          <a:p>
            <a:fld id="{84E2C13C-9DD0-41E5-A055-F004B727E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2769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0324" y="6535606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 dirty="0" err="1">
                <a:solidFill>
                  <a:srgbClr val="B50C00"/>
                </a:solidFill>
              </a:rPr>
              <a:t>immap.educ.ttu.edu</a:t>
            </a:r>
            <a:endParaRPr lang="en-US" dirty="0">
              <a:solidFill>
                <a:srgbClr val="B50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617830"/>
            <a:ext cx="2844800" cy="184838"/>
          </a:xfrm>
          <a:prstGeom prst="rect">
            <a:avLst/>
          </a:prstGeom>
        </p:spPr>
        <p:txBody>
          <a:bodyPr/>
          <a:lstStyle/>
          <a:p>
            <a:fld id="{56B1D79F-FB79-48DB-A727-22D56C6ACC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0128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0324" y="6535606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 dirty="0" err="1">
                <a:solidFill>
                  <a:srgbClr val="B50C00"/>
                </a:solidFill>
              </a:rPr>
              <a:t>immap.educ.ttu.edu</a:t>
            </a:r>
            <a:endParaRPr lang="en-US" dirty="0">
              <a:solidFill>
                <a:srgbClr val="B50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617830"/>
            <a:ext cx="2844800" cy="184838"/>
          </a:xfrm>
          <a:prstGeom prst="rect">
            <a:avLst/>
          </a:prstGeom>
        </p:spPr>
        <p:txBody>
          <a:bodyPr/>
          <a:lstStyle/>
          <a:p>
            <a:fld id="{56B1D79F-FB79-48DB-A727-22D56C6ACC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4199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0324" y="6535606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 dirty="0" err="1">
                <a:solidFill>
                  <a:srgbClr val="B50C00"/>
                </a:solidFill>
              </a:rPr>
              <a:t>immap.educ.ttu.edu</a:t>
            </a:r>
            <a:endParaRPr lang="en-US" dirty="0">
              <a:solidFill>
                <a:srgbClr val="B50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617830"/>
            <a:ext cx="2844800" cy="184838"/>
          </a:xfrm>
          <a:prstGeom prst="rect">
            <a:avLst/>
          </a:prstGeom>
        </p:spPr>
        <p:txBody>
          <a:bodyPr/>
          <a:lstStyle/>
          <a:p>
            <a:fld id="{56B1D79F-FB79-48DB-A727-22D56C6ACC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9498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0324" y="6535606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 dirty="0" err="1">
                <a:solidFill>
                  <a:srgbClr val="B50C00"/>
                </a:solidFill>
              </a:rPr>
              <a:t>immap.educ.ttu.edu</a:t>
            </a:r>
            <a:endParaRPr lang="en-US" dirty="0">
              <a:solidFill>
                <a:srgbClr val="B50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617830"/>
            <a:ext cx="2844800" cy="184838"/>
          </a:xfrm>
          <a:prstGeom prst="rect">
            <a:avLst/>
          </a:prstGeom>
        </p:spPr>
        <p:txBody>
          <a:bodyPr/>
          <a:lstStyle/>
          <a:p>
            <a:fld id="{56B1D79F-FB79-48DB-A727-22D56C6ACC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2205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0324" y="6535606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 dirty="0" err="1">
                <a:solidFill>
                  <a:srgbClr val="B50C00"/>
                </a:solidFill>
              </a:rPr>
              <a:t>immap.educ.ttu.edu</a:t>
            </a:r>
            <a:endParaRPr lang="en-US" dirty="0">
              <a:solidFill>
                <a:srgbClr val="B50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617830"/>
            <a:ext cx="2844800" cy="184838"/>
          </a:xfrm>
          <a:prstGeom prst="rect">
            <a:avLst/>
          </a:prstGeom>
        </p:spPr>
        <p:txBody>
          <a:bodyPr/>
          <a:lstStyle/>
          <a:p>
            <a:fld id="{56B1D79F-FB79-48DB-A727-22D56C6ACC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521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0324" y="6616288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immap.educ.ttu.edu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673161"/>
            <a:ext cx="2844800" cy="184838"/>
          </a:xfrm>
          <a:prstGeom prst="rect">
            <a:avLst/>
          </a:prstGeom>
        </p:spPr>
        <p:txBody>
          <a:bodyPr/>
          <a:lstStyle/>
          <a:p>
            <a:fld id="{D78FAECE-336A-0C4C-961A-9AEA385561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7333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0324" y="6535606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 dirty="0" err="1">
                <a:solidFill>
                  <a:srgbClr val="B50C00"/>
                </a:solidFill>
              </a:rPr>
              <a:t>immap.educ.ttu.edu</a:t>
            </a:r>
            <a:endParaRPr lang="en-US" dirty="0">
              <a:solidFill>
                <a:srgbClr val="B50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617830"/>
            <a:ext cx="2844800" cy="184838"/>
          </a:xfrm>
          <a:prstGeom prst="rect">
            <a:avLst/>
          </a:prstGeom>
        </p:spPr>
        <p:txBody>
          <a:bodyPr/>
          <a:lstStyle/>
          <a:p>
            <a:fld id="{56B1D79F-FB79-48DB-A727-22D56C6ACC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2250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0324" y="6535606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 dirty="0" err="1">
                <a:solidFill>
                  <a:srgbClr val="B50C00"/>
                </a:solidFill>
              </a:rPr>
              <a:t>immap.educ.ttu.edu</a:t>
            </a:r>
            <a:endParaRPr lang="en-US" dirty="0">
              <a:solidFill>
                <a:srgbClr val="B50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617830"/>
            <a:ext cx="2844800" cy="184838"/>
          </a:xfrm>
          <a:prstGeom prst="rect">
            <a:avLst/>
          </a:prstGeom>
        </p:spPr>
        <p:txBody>
          <a:bodyPr/>
          <a:lstStyle/>
          <a:p>
            <a:fld id="{56B1D79F-FB79-48DB-A727-22D56C6ACC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082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0324" y="6535606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 dirty="0" err="1">
                <a:solidFill>
                  <a:srgbClr val="B50C00"/>
                </a:solidFill>
              </a:rPr>
              <a:t>immap.educ.ttu.edu</a:t>
            </a:r>
            <a:endParaRPr lang="en-US" dirty="0">
              <a:solidFill>
                <a:srgbClr val="B50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617830"/>
            <a:ext cx="2844800" cy="184838"/>
          </a:xfrm>
          <a:prstGeom prst="rect">
            <a:avLst/>
          </a:prstGeom>
        </p:spPr>
        <p:txBody>
          <a:bodyPr/>
          <a:lstStyle/>
          <a:p>
            <a:fld id="{56B1D79F-FB79-48DB-A727-22D56C6ACC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8340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0324" y="6535606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 dirty="0" err="1">
                <a:solidFill>
                  <a:srgbClr val="B50C00"/>
                </a:solidFill>
              </a:rPr>
              <a:t>immap.educ.ttu.edu</a:t>
            </a:r>
            <a:endParaRPr lang="en-US" dirty="0">
              <a:solidFill>
                <a:srgbClr val="B50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617830"/>
            <a:ext cx="2844800" cy="184838"/>
          </a:xfrm>
          <a:prstGeom prst="rect">
            <a:avLst/>
          </a:prstGeom>
        </p:spPr>
        <p:txBody>
          <a:bodyPr/>
          <a:lstStyle/>
          <a:p>
            <a:fld id="{56B1D79F-FB79-48DB-A727-22D56C6ACC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4851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0324" y="6535606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 dirty="0" err="1">
                <a:solidFill>
                  <a:srgbClr val="B50C00"/>
                </a:solidFill>
              </a:rPr>
              <a:t>immap.educ.ttu.edu</a:t>
            </a:r>
            <a:endParaRPr lang="en-US" dirty="0">
              <a:solidFill>
                <a:srgbClr val="B50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617830"/>
            <a:ext cx="2844800" cy="184838"/>
          </a:xfrm>
          <a:prstGeom prst="rect">
            <a:avLst/>
          </a:prstGeom>
        </p:spPr>
        <p:txBody>
          <a:bodyPr/>
          <a:lstStyle/>
          <a:p>
            <a:fld id="{56B1D79F-FB79-48DB-A727-22D56C6ACC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2756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0324" y="6535606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 dirty="0" err="1">
                <a:solidFill>
                  <a:srgbClr val="B50C00"/>
                </a:solidFill>
              </a:rPr>
              <a:t>immap.educ.ttu.edu</a:t>
            </a:r>
            <a:endParaRPr lang="en-US" dirty="0">
              <a:solidFill>
                <a:srgbClr val="B50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617830"/>
            <a:ext cx="2844800" cy="184838"/>
          </a:xfrm>
          <a:prstGeom prst="rect">
            <a:avLst/>
          </a:prstGeom>
        </p:spPr>
        <p:txBody>
          <a:bodyPr/>
          <a:lstStyle/>
          <a:p>
            <a:fld id="{56B1D79F-FB79-48DB-A727-22D56C6ACC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758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0324" y="6535606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 dirty="0" err="1">
                <a:solidFill>
                  <a:srgbClr val="B50C00"/>
                </a:solidFill>
              </a:rPr>
              <a:t>immap.educ.ttu.edu</a:t>
            </a:r>
            <a:endParaRPr lang="en-US" dirty="0">
              <a:solidFill>
                <a:srgbClr val="B50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617830"/>
            <a:ext cx="2844800" cy="184838"/>
          </a:xfrm>
          <a:prstGeom prst="rect">
            <a:avLst/>
          </a:prstGeom>
        </p:spPr>
        <p:txBody>
          <a:bodyPr/>
          <a:lstStyle/>
          <a:p>
            <a:fld id="{56B1D79F-FB79-48DB-A727-22D56C6ACC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050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0324" y="6535606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 dirty="0" err="1">
                <a:solidFill>
                  <a:srgbClr val="B50C00"/>
                </a:solidFill>
              </a:rPr>
              <a:t>immap.educ.ttu.edu</a:t>
            </a:r>
            <a:endParaRPr lang="en-US" dirty="0">
              <a:solidFill>
                <a:srgbClr val="B50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617830"/>
            <a:ext cx="2844800" cy="184838"/>
          </a:xfrm>
          <a:prstGeom prst="rect">
            <a:avLst/>
          </a:prstGeom>
        </p:spPr>
        <p:txBody>
          <a:bodyPr/>
          <a:lstStyle/>
          <a:p>
            <a:fld id="{56B1D79F-FB79-48DB-A727-22D56C6ACC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4661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0324" y="6535606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 dirty="0" err="1">
                <a:solidFill>
                  <a:srgbClr val="B50C00"/>
                </a:solidFill>
              </a:rPr>
              <a:t>immap.educ.ttu.edu</a:t>
            </a:r>
            <a:endParaRPr lang="en-US" dirty="0">
              <a:solidFill>
                <a:srgbClr val="B50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617830"/>
            <a:ext cx="2844800" cy="184838"/>
          </a:xfrm>
          <a:prstGeom prst="rect">
            <a:avLst/>
          </a:prstGeom>
        </p:spPr>
        <p:txBody>
          <a:bodyPr/>
          <a:lstStyle/>
          <a:p>
            <a:fld id="{56B1D79F-FB79-48DB-A727-22D56C6ACC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5578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0324" y="6535606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 dirty="0" err="1">
                <a:solidFill>
                  <a:srgbClr val="B50C00"/>
                </a:solidFill>
              </a:rPr>
              <a:t>immap.educ.ttu.edu</a:t>
            </a:r>
            <a:endParaRPr lang="en-US" dirty="0">
              <a:solidFill>
                <a:srgbClr val="B50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617830"/>
            <a:ext cx="2844800" cy="184838"/>
          </a:xfrm>
          <a:prstGeom prst="rect">
            <a:avLst/>
          </a:prstGeom>
        </p:spPr>
        <p:txBody>
          <a:bodyPr/>
          <a:lstStyle/>
          <a:p>
            <a:fld id="{56B1D79F-FB79-48DB-A727-22D56C6ACC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459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0324" y="6616288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immap.educ.ttu.edu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673161"/>
            <a:ext cx="2844800" cy="184838"/>
          </a:xfrm>
          <a:prstGeom prst="rect">
            <a:avLst/>
          </a:prstGeom>
        </p:spPr>
        <p:txBody>
          <a:bodyPr/>
          <a:lstStyle/>
          <a:p>
            <a:fld id="{D78FAECE-336A-0C4C-961A-9AEA385561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399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0324" y="6535606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 dirty="0" err="1">
                <a:solidFill>
                  <a:srgbClr val="B50C00"/>
                </a:solidFill>
              </a:rPr>
              <a:t>immap.educ.ttu.edu</a:t>
            </a:r>
            <a:endParaRPr lang="en-US" dirty="0">
              <a:solidFill>
                <a:srgbClr val="B50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617830"/>
            <a:ext cx="2844800" cy="184838"/>
          </a:xfrm>
          <a:prstGeom prst="rect">
            <a:avLst/>
          </a:prstGeom>
        </p:spPr>
        <p:txBody>
          <a:bodyPr/>
          <a:lstStyle/>
          <a:p>
            <a:fld id="{56B1D79F-FB79-48DB-A727-22D56C6ACC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5888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0324" y="6535606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 dirty="0" err="1">
                <a:solidFill>
                  <a:srgbClr val="B50C00"/>
                </a:solidFill>
              </a:rPr>
              <a:t>immap.educ.ttu.edu</a:t>
            </a:r>
            <a:endParaRPr lang="en-US" dirty="0">
              <a:solidFill>
                <a:srgbClr val="B50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617830"/>
            <a:ext cx="2844800" cy="184838"/>
          </a:xfrm>
          <a:prstGeom prst="rect">
            <a:avLst/>
          </a:prstGeom>
        </p:spPr>
        <p:txBody>
          <a:bodyPr/>
          <a:lstStyle/>
          <a:p>
            <a:fld id="{56B1D79F-FB79-48DB-A727-22D56C6ACC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2893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0324" y="6535606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 dirty="0" err="1">
                <a:solidFill>
                  <a:srgbClr val="B50C00"/>
                </a:solidFill>
              </a:rPr>
              <a:t>immap.educ.ttu.edu</a:t>
            </a:r>
            <a:endParaRPr lang="en-US" dirty="0">
              <a:solidFill>
                <a:srgbClr val="B50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617830"/>
            <a:ext cx="2844800" cy="184838"/>
          </a:xfrm>
          <a:prstGeom prst="rect">
            <a:avLst/>
          </a:prstGeom>
        </p:spPr>
        <p:txBody>
          <a:bodyPr/>
          <a:lstStyle/>
          <a:p>
            <a:fld id="{56B1D79F-FB79-48DB-A727-22D56C6ACC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364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0324" y="6535606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 dirty="0" err="1">
                <a:solidFill>
                  <a:srgbClr val="B50C00"/>
                </a:solidFill>
              </a:rPr>
              <a:t>immap.educ.ttu.edu</a:t>
            </a:r>
            <a:endParaRPr lang="en-US" dirty="0">
              <a:solidFill>
                <a:srgbClr val="B50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617830"/>
            <a:ext cx="2844800" cy="184838"/>
          </a:xfrm>
          <a:prstGeom prst="rect">
            <a:avLst/>
          </a:prstGeom>
        </p:spPr>
        <p:txBody>
          <a:bodyPr/>
          <a:lstStyle/>
          <a:p>
            <a:fld id="{56B1D79F-FB79-48DB-A727-22D56C6ACC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8903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0324" y="6535606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 dirty="0" err="1">
                <a:solidFill>
                  <a:srgbClr val="B50C00"/>
                </a:solidFill>
              </a:rPr>
              <a:t>immap.educ.ttu.edu</a:t>
            </a:r>
            <a:endParaRPr lang="en-US" dirty="0">
              <a:solidFill>
                <a:srgbClr val="B50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617830"/>
            <a:ext cx="2844800" cy="184838"/>
          </a:xfrm>
          <a:prstGeom prst="rect">
            <a:avLst/>
          </a:prstGeom>
        </p:spPr>
        <p:txBody>
          <a:bodyPr/>
          <a:lstStyle/>
          <a:p>
            <a:fld id="{56B1D79F-FB79-48DB-A727-22D56C6ACC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1049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0324" y="6535606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 dirty="0" err="1">
                <a:solidFill>
                  <a:srgbClr val="B50C00"/>
                </a:solidFill>
              </a:rPr>
              <a:t>immap.educ.ttu.edu</a:t>
            </a:r>
            <a:endParaRPr lang="en-US" dirty="0">
              <a:solidFill>
                <a:srgbClr val="B50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617830"/>
            <a:ext cx="2844800" cy="184838"/>
          </a:xfrm>
          <a:prstGeom prst="rect">
            <a:avLst/>
          </a:prstGeom>
        </p:spPr>
        <p:txBody>
          <a:bodyPr/>
          <a:lstStyle/>
          <a:p>
            <a:fld id="{56B1D79F-FB79-48DB-A727-22D56C6ACC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9110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0324" y="6535606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 dirty="0" err="1">
                <a:solidFill>
                  <a:srgbClr val="B50C00"/>
                </a:solidFill>
              </a:rPr>
              <a:t>immap.educ.ttu.edu</a:t>
            </a:r>
            <a:endParaRPr lang="en-US" dirty="0">
              <a:solidFill>
                <a:srgbClr val="B50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617830"/>
            <a:ext cx="2844800" cy="184838"/>
          </a:xfrm>
          <a:prstGeom prst="rect">
            <a:avLst/>
          </a:prstGeom>
        </p:spPr>
        <p:txBody>
          <a:bodyPr/>
          <a:lstStyle/>
          <a:p>
            <a:fld id="{56B1D79F-FB79-48DB-A727-22D56C6ACC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5542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0324" y="6535606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 dirty="0" err="1">
                <a:solidFill>
                  <a:srgbClr val="B50C00"/>
                </a:solidFill>
              </a:rPr>
              <a:t>immap.educ.ttu.edu</a:t>
            </a:r>
            <a:endParaRPr lang="en-US" dirty="0">
              <a:solidFill>
                <a:srgbClr val="B50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617830"/>
            <a:ext cx="2844800" cy="184838"/>
          </a:xfrm>
          <a:prstGeom prst="rect">
            <a:avLst/>
          </a:prstGeom>
        </p:spPr>
        <p:txBody>
          <a:bodyPr/>
          <a:lstStyle/>
          <a:p>
            <a:fld id="{56B1D79F-FB79-48DB-A727-22D56C6ACC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7298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0324" y="6535606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 dirty="0" err="1">
                <a:solidFill>
                  <a:srgbClr val="B50C00"/>
                </a:solidFill>
              </a:rPr>
              <a:t>immap.educ.ttu.edu</a:t>
            </a:r>
            <a:endParaRPr lang="en-US" dirty="0">
              <a:solidFill>
                <a:srgbClr val="B50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617830"/>
            <a:ext cx="2844800" cy="184838"/>
          </a:xfrm>
          <a:prstGeom prst="rect">
            <a:avLst/>
          </a:prstGeom>
        </p:spPr>
        <p:txBody>
          <a:bodyPr/>
          <a:lstStyle/>
          <a:p>
            <a:fld id="{56B1D79F-FB79-48DB-A727-22D56C6ACC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2430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0324" y="6535606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 dirty="0" err="1">
                <a:solidFill>
                  <a:srgbClr val="B50C00"/>
                </a:solidFill>
              </a:rPr>
              <a:t>immap.educ.ttu.edu</a:t>
            </a:r>
            <a:endParaRPr lang="en-US" dirty="0">
              <a:solidFill>
                <a:srgbClr val="B50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617830"/>
            <a:ext cx="2844800" cy="184838"/>
          </a:xfrm>
          <a:prstGeom prst="rect">
            <a:avLst/>
          </a:prstGeom>
        </p:spPr>
        <p:txBody>
          <a:bodyPr/>
          <a:lstStyle/>
          <a:p>
            <a:fld id="{56B1D79F-FB79-48DB-A727-22D56C6ACC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12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0324" y="6616288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immap.educ.ttu.edu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673161"/>
            <a:ext cx="2844800" cy="184838"/>
          </a:xfrm>
          <a:prstGeom prst="rect">
            <a:avLst/>
          </a:prstGeom>
        </p:spPr>
        <p:txBody>
          <a:bodyPr/>
          <a:lstStyle/>
          <a:p>
            <a:fld id="{D78FAECE-336A-0C4C-961A-9AEA385561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3311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0324" y="6535606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 dirty="0" err="1">
                <a:solidFill>
                  <a:srgbClr val="B50C00"/>
                </a:solidFill>
              </a:rPr>
              <a:t>immap.educ.ttu.edu</a:t>
            </a:r>
            <a:endParaRPr lang="en-US" dirty="0">
              <a:solidFill>
                <a:srgbClr val="B50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617830"/>
            <a:ext cx="2844800" cy="184838"/>
          </a:xfrm>
          <a:prstGeom prst="rect">
            <a:avLst/>
          </a:prstGeom>
        </p:spPr>
        <p:txBody>
          <a:bodyPr/>
          <a:lstStyle/>
          <a:p>
            <a:fld id="{56B1D79F-FB79-48DB-A727-22D56C6ACC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4964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0324" y="6535606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 dirty="0" err="1">
                <a:solidFill>
                  <a:srgbClr val="B50C00"/>
                </a:solidFill>
              </a:rPr>
              <a:t>immap.educ.ttu.edu</a:t>
            </a:r>
            <a:endParaRPr lang="en-US" dirty="0">
              <a:solidFill>
                <a:srgbClr val="B50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617830"/>
            <a:ext cx="2844800" cy="184838"/>
          </a:xfrm>
          <a:prstGeom prst="rect">
            <a:avLst/>
          </a:prstGeom>
        </p:spPr>
        <p:txBody>
          <a:bodyPr/>
          <a:lstStyle/>
          <a:p>
            <a:fld id="{56B1D79F-FB79-48DB-A727-22D56C6ACC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695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0324" y="6535606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 dirty="0" err="1">
                <a:solidFill>
                  <a:srgbClr val="B50C00"/>
                </a:solidFill>
              </a:rPr>
              <a:t>immap.educ.ttu.edu</a:t>
            </a:r>
            <a:endParaRPr lang="en-US" dirty="0">
              <a:solidFill>
                <a:srgbClr val="B50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617830"/>
            <a:ext cx="2844800" cy="184838"/>
          </a:xfrm>
          <a:prstGeom prst="rect">
            <a:avLst/>
          </a:prstGeom>
        </p:spPr>
        <p:txBody>
          <a:bodyPr/>
          <a:lstStyle/>
          <a:p>
            <a:fld id="{56B1D79F-FB79-48DB-A727-22D56C6ACC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145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0324" y="6535606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 dirty="0" err="1">
                <a:solidFill>
                  <a:srgbClr val="B50C00"/>
                </a:solidFill>
              </a:rPr>
              <a:t>immap.educ.ttu.edu</a:t>
            </a:r>
            <a:endParaRPr lang="en-US" dirty="0">
              <a:solidFill>
                <a:srgbClr val="B50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617830"/>
            <a:ext cx="2844800" cy="184838"/>
          </a:xfrm>
          <a:prstGeom prst="rect">
            <a:avLst/>
          </a:prstGeom>
        </p:spPr>
        <p:txBody>
          <a:bodyPr/>
          <a:lstStyle/>
          <a:p>
            <a:fld id="{56B1D79F-FB79-48DB-A727-22D56C6ACC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7754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0324" y="6535606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 dirty="0" err="1">
                <a:solidFill>
                  <a:srgbClr val="B50C00"/>
                </a:solidFill>
              </a:rPr>
              <a:t>immap.educ.ttu.edu</a:t>
            </a:r>
            <a:endParaRPr lang="en-US" dirty="0">
              <a:solidFill>
                <a:srgbClr val="B50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617830"/>
            <a:ext cx="2844800" cy="184838"/>
          </a:xfrm>
          <a:prstGeom prst="rect">
            <a:avLst/>
          </a:prstGeom>
        </p:spPr>
        <p:txBody>
          <a:bodyPr/>
          <a:lstStyle/>
          <a:p>
            <a:fld id="{56B1D79F-FB79-48DB-A727-22D56C6ACC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4168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0324" y="6535606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 dirty="0" err="1">
                <a:solidFill>
                  <a:srgbClr val="B50C00"/>
                </a:solidFill>
              </a:rPr>
              <a:t>immap.educ.ttu.edu</a:t>
            </a:r>
            <a:endParaRPr lang="en-US" dirty="0">
              <a:solidFill>
                <a:srgbClr val="B50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617830"/>
            <a:ext cx="2844800" cy="184838"/>
          </a:xfrm>
          <a:prstGeom prst="rect">
            <a:avLst/>
          </a:prstGeom>
        </p:spPr>
        <p:txBody>
          <a:bodyPr/>
          <a:lstStyle/>
          <a:p>
            <a:fld id="{56B1D79F-FB79-48DB-A727-22D56C6ACC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3232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0324" y="6535606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 dirty="0" err="1">
                <a:solidFill>
                  <a:srgbClr val="B50C00"/>
                </a:solidFill>
              </a:rPr>
              <a:t>immap.educ.ttu.edu</a:t>
            </a:r>
            <a:endParaRPr lang="en-US" dirty="0">
              <a:solidFill>
                <a:srgbClr val="B50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617830"/>
            <a:ext cx="2844800" cy="184838"/>
          </a:xfrm>
          <a:prstGeom prst="rect">
            <a:avLst/>
          </a:prstGeom>
        </p:spPr>
        <p:txBody>
          <a:bodyPr/>
          <a:lstStyle/>
          <a:p>
            <a:fld id="{56B1D79F-FB79-48DB-A727-22D56C6ACC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6896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0324" y="6535606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 dirty="0" err="1">
                <a:solidFill>
                  <a:srgbClr val="B50C00"/>
                </a:solidFill>
              </a:rPr>
              <a:t>immap.educ.ttu.edu</a:t>
            </a:r>
            <a:endParaRPr lang="en-US" dirty="0">
              <a:solidFill>
                <a:srgbClr val="B50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617830"/>
            <a:ext cx="2844800" cy="184838"/>
          </a:xfrm>
          <a:prstGeom prst="rect">
            <a:avLst/>
          </a:prstGeom>
        </p:spPr>
        <p:txBody>
          <a:bodyPr/>
          <a:lstStyle/>
          <a:p>
            <a:fld id="{56B1D79F-FB79-48DB-A727-22D56C6ACC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607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0324" y="6616288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immap.educ.ttu.edu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673161"/>
            <a:ext cx="2844800" cy="184838"/>
          </a:xfrm>
          <a:prstGeom prst="rect">
            <a:avLst/>
          </a:prstGeom>
        </p:spPr>
        <p:txBody>
          <a:bodyPr/>
          <a:lstStyle/>
          <a:p>
            <a:fld id="{D78FAECE-336A-0C4C-961A-9AEA385561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914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0324" y="6616288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immap.educ.ttu.edu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673161"/>
            <a:ext cx="2844800" cy="184838"/>
          </a:xfrm>
          <a:prstGeom prst="rect">
            <a:avLst/>
          </a:prstGeom>
        </p:spPr>
        <p:txBody>
          <a:bodyPr/>
          <a:lstStyle/>
          <a:p>
            <a:fld id="{D78FAECE-336A-0C4C-961A-9AEA385561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96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0324" y="6616288"/>
            <a:ext cx="3860800" cy="2417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immap.educ.ttu.edu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673161"/>
            <a:ext cx="2844800" cy="184838"/>
          </a:xfrm>
          <a:prstGeom prst="rect">
            <a:avLst/>
          </a:prstGeom>
        </p:spPr>
        <p:txBody>
          <a:bodyPr/>
          <a:lstStyle/>
          <a:p>
            <a:fld id="{D78FAECE-336A-0C4C-961A-9AEA385561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04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AB7A3FA-D9BE-4607-A4F9-F0A4C52D3A6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1162" y="1289136"/>
            <a:ext cx="7963656" cy="5061742"/>
          </a:xfrm>
          <a:prstGeom prst="rect">
            <a:avLst/>
          </a:prstGeom>
        </p:spPr>
      </p:pic>
      <p:sp>
        <p:nvSpPr>
          <p:cNvPr id="1026" name="Rectangle 8"/>
          <p:cNvSpPr>
            <a:spLocks noChangeArrowheads="1"/>
          </p:cNvSpPr>
          <p:nvPr userDrawn="1"/>
        </p:nvSpPr>
        <p:spPr bwMode="auto">
          <a:xfrm>
            <a:off x="0" y="0"/>
            <a:ext cx="12192000" cy="1143000"/>
          </a:xfrm>
          <a:prstGeom prst="rect">
            <a:avLst/>
          </a:prstGeom>
          <a:solidFill>
            <a:srgbClr val="3F4A13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-25400"/>
            <a:ext cx="1060364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979" y="1483868"/>
            <a:ext cx="11609091" cy="486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2F20CB-C1E8-4C3C-A854-2128CE89A9DF}"/>
              </a:ext>
            </a:extLst>
          </p:cNvPr>
          <p:cNvSpPr/>
          <p:nvPr userDrawn="1"/>
        </p:nvSpPr>
        <p:spPr>
          <a:xfrm>
            <a:off x="0" y="6473602"/>
            <a:ext cx="12192001" cy="375333"/>
          </a:xfrm>
          <a:prstGeom prst="rect">
            <a:avLst/>
          </a:prstGeom>
          <a:solidFill>
            <a:srgbClr val="3F4A13"/>
          </a:solidFill>
          <a:ln>
            <a:solidFill>
              <a:srgbClr val="3F4A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27919E7C-67E9-44D2-9031-377E7F009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40324" y="6535608"/>
            <a:ext cx="3860800" cy="241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statscamp.org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B474DDD2-17AD-4A62-9380-5E09157A35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0822" y="6617829"/>
            <a:ext cx="421178" cy="2311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fld id="{C9136404-546E-CE47-9BBB-0E0CFBB1BA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1E0615D5-2807-4884-806E-72BFCFDC69A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458" y="1"/>
            <a:ext cx="1232542" cy="112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75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dt="0"/>
  <p:txStyles>
    <p:titleStyle>
      <a:lvl1pPr marL="0" indent="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500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000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9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742950" indent="-228600" algn="l" rtl="0" eaLnBrk="0" fontAlgn="base" hangingPunct="0">
        <a:spcBef>
          <a:spcPct val="40000"/>
        </a:spcBef>
        <a:spcAft>
          <a:spcPct val="0"/>
        </a:spcAft>
        <a:buChar char="•"/>
        <a:defRPr i="1">
          <a:solidFill>
            <a:schemeClr val="tx1"/>
          </a:solidFill>
          <a:latin typeface="+mn-lt"/>
        </a:defRPr>
      </a:lvl3pPr>
      <a:lvl4pPr marL="1258888" indent="-228600" algn="l" rtl="0" eaLnBrk="0" fontAlgn="base" hangingPunct="0">
        <a:spcBef>
          <a:spcPct val="4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422400" indent="406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5pPr>
      <a:lvl6pPr marL="1879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23368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27940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32512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 userDrawn="1"/>
        </p:nvSpPr>
        <p:spPr bwMode="auto">
          <a:xfrm>
            <a:off x="0" y="0"/>
            <a:ext cx="12192000" cy="1143000"/>
          </a:xfrm>
          <a:prstGeom prst="rect">
            <a:avLst/>
          </a:prstGeom>
          <a:solidFill>
            <a:srgbClr val="3F4A13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1" y="-25400"/>
            <a:ext cx="10716768" cy="115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979" y="1483868"/>
            <a:ext cx="11609091" cy="486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0B67B9-3C84-4EA3-AEEB-4B31D9985F28}"/>
              </a:ext>
            </a:extLst>
          </p:cNvPr>
          <p:cNvSpPr/>
          <p:nvPr userDrawn="1"/>
        </p:nvSpPr>
        <p:spPr>
          <a:xfrm>
            <a:off x="0" y="6473602"/>
            <a:ext cx="12192001" cy="375333"/>
          </a:xfrm>
          <a:prstGeom prst="rect">
            <a:avLst/>
          </a:prstGeom>
          <a:solidFill>
            <a:srgbClr val="3F4A13"/>
          </a:solidFill>
          <a:ln>
            <a:solidFill>
              <a:srgbClr val="3F4A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4CE1571C-52E7-4851-9113-04C1E0181D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40324" y="6535608"/>
            <a:ext cx="3860800" cy="241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statscamp.org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C9E6F06-8097-4FCD-83B2-16DACC86F3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0822" y="6617829"/>
            <a:ext cx="421178" cy="2311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fld id="{C9136404-546E-CE47-9BBB-0E0CFBB1BA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44875DDD-CF0D-4413-8904-E07E4EC90A2F}"/>
              </a:ext>
            </a:extLst>
          </p:cNvPr>
          <p:cNvPicPr>
            <a:picLocks noChangeAspect="1"/>
          </p:cNvPicPr>
          <p:nvPr userDrawn="1"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458" y="1"/>
            <a:ext cx="1232542" cy="112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5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56" r:id="rId21"/>
    <p:sldLayoutId id="2147483757" r:id="rId22"/>
    <p:sldLayoutId id="2147483758" r:id="rId23"/>
    <p:sldLayoutId id="2147483759" r:id="rId24"/>
    <p:sldLayoutId id="2147483760" r:id="rId25"/>
    <p:sldLayoutId id="2147483761" r:id="rId26"/>
    <p:sldLayoutId id="2147483762" r:id="rId27"/>
    <p:sldLayoutId id="2147483763" r:id="rId28"/>
    <p:sldLayoutId id="2147483764" r:id="rId29"/>
    <p:sldLayoutId id="2147483765" r:id="rId30"/>
    <p:sldLayoutId id="2147483766" r:id="rId31"/>
    <p:sldLayoutId id="2147483768" r:id="rId32"/>
    <p:sldLayoutId id="2147483769" r:id="rId33"/>
    <p:sldLayoutId id="2147483770" r:id="rId34"/>
    <p:sldLayoutId id="2147483771" r:id="rId35"/>
    <p:sldLayoutId id="2147483772" r:id="rId36"/>
    <p:sldLayoutId id="2147483773" r:id="rId37"/>
    <p:sldLayoutId id="2147483774" r:id="rId38"/>
    <p:sldLayoutId id="2147483775" r:id="rId39"/>
    <p:sldLayoutId id="2147483776" r:id="rId40"/>
    <p:sldLayoutId id="2147483777" r:id="rId41"/>
    <p:sldLayoutId id="2147483778" r:id="rId42"/>
    <p:sldLayoutId id="2147483779" r:id="rId43"/>
    <p:sldLayoutId id="2147483780" r:id="rId44"/>
    <p:sldLayoutId id="2147483781" r:id="rId45"/>
    <p:sldLayoutId id="2147483782" r:id="rId46"/>
    <p:sldLayoutId id="2147483783" r:id="rId47"/>
    <p:sldLayoutId id="2147483784" r:id="rId48"/>
    <p:sldLayoutId id="2147483785" r:id="rId49"/>
    <p:sldLayoutId id="2147483786" r:id="rId50"/>
    <p:sldLayoutId id="2147483787" r:id="rId51"/>
    <p:sldLayoutId id="2147483788" r:id="rId52"/>
    <p:sldLayoutId id="2147483789" r:id="rId53"/>
    <p:sldLayoutId id="2147483790" r:id="rId54"/>
    <p:sldLayoutId id="2147483791" r:id="rId55"/>
    <p:sldLayoutId id="2147483792" r:id="rId56"/>
  </p:sldLayoutIdLst>
  <p:hf hdr="0" dt="0"/>
  <p:txStyles>
    <p:titleStyle>
      <a:lvl1pPr marL="0" indent="0" algn="l" rtl="0" eaLnBrk="0" fontAlgn="base" hangingPunct="0">
        <a:spcBef>
          <a:spcPct val="0"/>
        </a:spcBef>
        <a:spcAft>
          <a:spcPct val="0"/>
        </a:spcAft>
        <a:defRPr sz="4000" b="1" i="0" u="none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500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000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9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742950" indent="-228600" algn="l" rtl="0" eaLnBrk="0" fontAlgn="base" hangingPunct="0">
        <a:spcBef>
          <a:spcPct val="40000"/>
        </a:spcBef>
        <a:spcAft>
          <a:spcPct val="0"/>
        </a:spcAft>
        <a:buChar char="•"/>
        <a:defRPr i="1">
          <a:solidFill>
            <a:schemeClr val="tx1"/>
          </a:solidFill>
          <a:latin typeface="+mn-lt"/>
        </a:defRPr>
      </a:lvl3pPr>
      <a:lvl4pPr marL="1258888" indent="-228600" algn="l" rtl="0" eaLnBrk="0" fontAlgn="base" hangingPunct="0">
        <a:spcBef>
          <a:spcPct val="4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422400" indent="406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5pPr>
      <a:lvl6pPr marL="1879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23368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27940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32512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5400"/>
            <a:ext cx="9561576" cy="1152144"/>
          </a:xfrm>
        </p:spPr>
        <p:txBody>
          <a:bodyPr/>
          <a:lstStyle/>
          <a:p>
            <a:r>
              <a:rPr lang="en-US" sz="4000" dirty="0"/>
              <a:t>Figural Conventions</a:t>
            </a: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B14A596C-D7D7-439A-9B86-ED4FE897DF14}"/>
              </a:ext>
            </a:extLst>
          </p:cNvPr>
          <p:cNvSpPr txBox="1">
            <a:spLocks/>
          </p:cNvSpPr>
          <p:nvPr/>
        </p:nvSpPr>
        <p:spPr>
          <a:xfrm>
            <a:off x="4140324" y="6535608"/>
            <a:ext cx="3860800" cy="241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/>
              <a:t>statscamp.org</a:t>
            </a: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98CEE9B2-DB6D-4812-85BD-086DCB94FE71}"/>
              </a:ext>
            </a:extLst>
          </p:cNvPr>
          <p:cNvSpPr txBox="1">
            <a:spLocks/>
          </p:cNvSpPr>
          <p:nvPr/>
        </p:nvSpPr>
        <p:spPr>
          <a:xfrm>
            <a:off x="11770822" y="6617829"/>
            <a:ext cx="421178" cy="2311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9136404-546E-CE47-9BBB-0E0CFBB1BA3D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597CD29-4E2B-4CA2-91CC-8D90168AA78F}"/>
              </a:ext>
            </a:extLst>
          </p:cNvPr>
          <p:cNvGrpSpPr/>
          <p:nvPr/>
        </p:nvGrpSpPr>
        <p:grpSpPr>
          <a:xfrm>
            <a:off x="1953209" y="1536442"/>
            <a:ext cx="8257591" cy="3651378"/>
            <a:chOff x="609600" y="1219200"/>
            <a:chExt cx="8229600" cy="3557179"/>
          </a:xfrm>
        </p:grpSpPr>
        <p:sp>
          <p:nvSpPr>
            <p:cNvPr id="31" name="Rectangle 4">
              <a:extLst>
                <a:ext uri="{FF2B5EF4-FFF2-40B4-BE49-F238E27FC236}">
                  <a16:creationId xmlns:a16="http://schemas.microsoft.com/office/drawing/2014/main" id="{660B177B-9444-42DF-92E6-533FC8E7B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2255815"/>
              <a:ext cx="851890" cy="73685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2" name="Oval 5">
              <a:extLst>
                <a:ext uri="{FF2B5EF4-FFF2-40B4-BE49-F238E27FC236}">
                  <a16:creationId xmlns:a16="http://schemas.microsoft.com/office/drawing/2014/main" id="{E862AC8B-C605-4454-B958-C0E5732D0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" y="1219200"/>
              <a:ext cx="996283" cy="73143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3" name="Text Box 7">
              <a:extLst>
                <a:ext uri="{FF2B5EF4-FFF2-40B4-BE49-F238E27FC236}">
                  <a16:creationId xmlns:a16="http://schemas.microsoft.com/office/drawing/2014/main" id="{A2B477E0-D874-4687-9E2B-85FE1B0B38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3600" y="1447800"/>
              <a:ext cx="6400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000000"/>
                  </a:solidFill>
                  <a:latin typeface="+mn-lt"/>
                </a:rPr>
                <a:t>Circles and Ovals represent Latent Constructs</a:t>
              </a:r>
            </a:p>
          </p:txBody>
        </p:sp>
        <p:sp>
          <p:nvSpPr>
            <p:cNvPr id="34" name="Text Box 8">
              <a:extLst>
                <a:ext uri="{FF2B5EF4-FFF2-40B4-BE49-F238E27FC236}">
                  <a16:creationId xmlns:a16="http://schemas.microsoft.com/office/drawing/2014/main" id="{61E8B4C7-8F43-4EB9-AF4A-4D3CC4D9D1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3600" y="2255815"/>
              <a:ext cx="6400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000000"/>
                  </a:solidFill>
                  <a:latin typeface="+mj-lt"/>
                </a:rPr>
                <a:t>Boxes &amp; Rectangles represent manifest (measured) variables</a:t>
              </a:r>
            </a:p>
          </p:txBody>
        </p:sp>
        <p:sp>
          <p:nvSpPr>
            <p:cNvPr id="35" name="Line 9">
              <a:extLst>
                <a:ext uri="{FF2B5EF4-FFF2-40B4-BE49-F238E27FC236}">
                  <a16:creationId xmlns:a16="http://schemas.microsoft.com/office/drawing/2014/main" id="{61BECFE8-D5E8-4628-B72A-DC0859EC97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600" y="3426016"/>
              <a:ext cx="880304" cy="2374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6" name="Text Box 10">
              <a:extLst>
                <a:ext uri="{FF2B5EF4-FFF2-40B4-BE49-F238E27FC236}">
                  <a16:creationId xmlns:a16="http://schemas.microsoft.com/office/drawing/2014/main" id="{587D24DC-574C-4677-BE06-DEFFC1312D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3600" y="3152252"/>
              <a:ext cx="67056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000000"/>
                  </a:solidFill>
                  <a:latin typeface="+mn-lt"/>
                </a:rPr>
                <a:t>Single-headed lines are directional (causal) relationships represented as regression estimates</a:t>
              </a:r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B941E9E0-7DAA-47B0-A9C3-46AC36DE4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3983814"/>
              <a:ext cx="649121" cy="792565"/>
            </a:xfrm>
            <a:custGeom>
              <a:avLst/>
              <a:gdLst/>
              <a:ahLst/>
              <a:cxnLst>
                <a:cxn ang="0">
                  <a:pos x="432" y="128"/>
                </a:cxn>
                <a:cxn ang="0">
                  <a:pos x="192" y="32"/>
                </a:cxn>
                <a:cxn ang="0">
                  <a:pos x="0" y="320"/>
                </a:cxn>
                <a:cxn ang="0">
                  <a:pos x="192" y="656"/>
                </a:cxn>
                <a:cxn ang="0">
                  <a:pos x="432" y="560"/>
                </a:cxn>
              </a:cxnLst>
              <a:rect l="0" t="0" r="r" b="b"/>
              <a:pathLst>
                <a:path w="432" h="696">
                  <a:moveTo>
                    <a:pt x="432" y="128"/>
                  </a:moveTo>
                  <a:cubicBezTo>
                    <a:pt x="348" y="64"/>
                    <a:pt x="264" y="0"/>
                    <a:pt x="192" y="32"/>
                  </a:cubicBezTo>
                  <a:cubicBezTo>
                    <a:pt x="120" y="64"/>
                    <a:pt x="0" y="216"/>
                    <a:pt x="0" y="320"/>
                  </a:cubicBezTo>
                  <a:cubicBezTo>
                    <a:pt x="0" y="424"/>
                    <a:pt x="120" y="616"/>
                    <a:pt x="192" y="656"/>
                  </a:cubicBezTo>
                  <a:cubicBezTo>
                    <a:pt x="264" y="696"/>
                    <a:pt x="348" y="628"/>
                    <a:pt x="432" y="56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8" name="Text Box 12">
              <a:extLst>
                <a:ext uri="{FF2B5EF4-FFF2-40B4-BE49-F238E27FC236}">
                  <a16:creationId xmlns:a16="http://schemas.microsoft.com/office/drawing/2014/main" id="{151AF9ED-BEC2-4A66-AC67-DB705DE104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7806" y="3914587"/>
              <a:ext cx="67056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000000"/>
                  </a:solidFill>
                  <a:latin typeface="+mn-lt"/>
                </a:rPr>
                <a:t>Double-headed lines are non-directional (co-occurring) relationships represented as covariance or variance estimates</a:t>
              </a:r>
            </a:p>
          </p:txBody>
        </p:sp>
      </p:grpSp>
      <p:sp>
        <p:nvSpPr>
          <p:cNvPr id="41" name="Text Box 12">
            <a:extLst>
              <a:ext uri="{FF2B5EF4-FFF2-40B4-BE49-F238E27FC236}">
                <a16:creationId xmlns:a16="http://schemas.microsoft.com/office/drawing/2014/main" id="{D3C2B9A8-0A3C-4187-9893-744CD5E89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392" y="5524248"/>
            <a:ext cx="67284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+mn-lt"/>
              </a:rPr>
              <a:t>Triangle used to represent means or item intercepts</a:t>
            </a:r>
          </a:p>
        </p:txBody>
      </p:sp>
      <p:sp>
        <p:nvSpPr>
          <p:cNvPr id="42" name="AutoShape 69">
            <a:extLst>
              <a:ext uri="{FF2B5EF4-FFF2-40B4-BE49-F238E27FC236}">
                <a16:creationId xmlns:a16="http://schemas.microsoft.com/office/drawing/2014/main" id="{D4F01085-BDEA-4486-A28C-A9DBE1E38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8483" y="5301333"/>
            <a:ext cx="727788" cy="699305"/>
          </a:xfrm>
          <a:prstGeom prst="flowChartExtra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5174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5400"/>
            <a:ext cx="9561576" cy="1152144"/>
          </a:xfrm>
        </p:spPr>
        <p:txBody>
          <a:bodyPr/>
          <a:lstStyle/>
          <a:p>
            <a:r>
              <a:rPr lang="en-US" sz="4000" dirty="0"/>
              <a:t>Identification - VI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8868" y="1250660"/>
            <a:ext cx="6174264" cy="4356680"/>
          </a:xfrm>
          <a:prstGeom prst="rect">
            <a:avLst/>
          </a:prstGeom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DCBC72BA-E47D-4321-A226-664523EF0E81}"/>
              </a:ext>
            </a:extLst>
          </p:cNvPr>
          <p:cNvSpPr txBox="1">
            <a:spLocks/>
          </p:cNvSpPr>
          <p:nvPr/>
        </p:nvSpPr>
        <p:spPr>
          <a:xfrm>
            <a:off x="4140324" y="6535608"/>
            <a:ext cx="3860800" cy="241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statscamp.org</a:t>
            </a:r>
            <a:endParaRPr lang="en-US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CBB9F31F-AD3F-40BB-B571-B3261C984D01}"/>
              </a:ext>
            </a:extLst>
          </p:cNvPr>
          <p:cNvSpPr txBox="1">
            <a:spLocks/>
          </p:cNvSpPr>
          <p:nvPr/>
        </p:nvSpPr>
        <p:spPr>
          <a:xfrm>
            <a:off x="11770822" y="6617829"/>
            <a:ext cx="421178" cy="2311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9136404-546E-CE47-9BBB-0E0CFBB1BA3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6403B8-2DF6-4FD5-AE10-2D23B1DB2FE9}"/>
              </a:ext>
            </a:extLst>
          </p:cNvPr>
          <p:cNvSpPr/>
          <p:nvPr/>
        </p:nvSpPr>
        <p:spPr>
          <a:xfrm>
            <a:off x="0" y="1140759"/>
            <a:ext cx="1766047" cy="5335642"/>
          </a:xfrm>
          <a:prstGeom prst="rect">
            <a:avLst/>
          </a:prstGeom>
          <a:solidFill>
            <a:srgbClr val="3F4A13"/>
          </a:solidFill>
          <a:ln>
            <a:solidFill>
              <a:srgbClr val="3F4A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B450E8-C7FE-43F3-8687-BC452F6CBB2B}"/>
              </a:ext>
            </a:extLst>
          </p:cNvPr>
          <p:cNvSpPr/>
          <p:nvPr/>
        </p:nvSpPr>
        <p:spPr>
          <a:xfrm>
            <a:off x="10408876" y="1140759"/>
            <a:ext cx="1766047" cy="5335642"/>
          </a:xfrm>
          <a:prstGeom prst="rect">
            <a:avLst/>
          </a:prstGeom>
          <a:solidFill>
            <a:srgbClr val="3F4A13"/>
          </a:solidFill>
          <a:ln>
            <a:solidFill>
              <a:srgbClr val="3F4A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E4E75E-8C92-4A63-B824-F8CBE3CB4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8868" y="5607340"/>
            <a:ext cx="618172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32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50793" y="1225638"/>
            <a:ext cx="6441055" cy="523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-2"/>
            <a:ext cx="9561576" cy="115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en-US" sz="4000" dirty="0">
                <a:solidFill>
                  <a:schemeClr val="bg1"/>
                </a:solidFill>
                <a:effectLst/>
              </a:rPr>
              <a:t>Sample Size &amp; Sampling Variability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26A7F95B-9FB3-4A4E-A22B-C1D65A7ABFA5}"/>
              </a:ext>
            </a:extLst>
          </p:cNvPr>
          <p:cNvSpPr txBox="1">
            <a:spLocks/>
          </p:cNvSpPr>
          <p:nvPr/>
        </p:nvSpPr>
        <p:spPr>
          <a:xfrm>
            <a:off x="4140324" y="6535608"/>
            <a:ext cx="3860800" cy="241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statscamp.org</a:t>
            </a:r>
            <a:endParaRPr lang="en-US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94F30B51-3DC6-4D18-9860-69DBE1F1029E}"/>
              </a:ext>
            </a:extLst>
          </p:cNvPr>
          <p:cNvSpPr txBox="1">
            <a:spLocks/>
          </p:cNvSpPr>
          <p:nvPr/>
        </p:nvSpPr>
        <p:spPr>
          <a:xfrm>
            <a:off x="11770822" y="6617829"/>
            <a:ext cx="421178" cy="2311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9136404-546E-CE47-9BBB-0E0CFBB1BA3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327152-8AE0-47D0-9286-6EE440012014}"/>
              </a:ext>
            </a:extLst>
          </p:cNvPr>
          <p:cNvSpPr/>
          <p:nvPr/>
        </p:nvSpPr>
        <p:spPr>
          <a:xfrm>
            <a:off x="0" y="1140759"/>
            <a:ext cx="1766047" cy="5335642"/>
          </a:xfrm>
          <a:prstGeom prst="rect">
            <a:avLst/>
          </a:prstGeom>
          <a:solidFill>
            <a:srgbClr val="3F4A13"/>
          </a:solidFill>
          <a:ln>
            <a:solidFill>
              <a:srgbClr val="3F4A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406138-3027-4548-BD34-7EB3094B4123}"/>
              </a:ext>
            </a:extLst>
          </p:cNvPr>
          <p:cNvSpPr/>
          <p:nvPr/>
        </p:nvSpPr>
        <p:spPr>
          <a:xfrm>
            <a:off x="10408876" y="1140759"/>
            <a:ext cx="1766047" cy="5335642"/>
          </a:xfrm>
          <a:prstGeom prst="rect">
            <a:avLst/>
          </a:prstGeom>
          <a:solidFill>
            <a:srgbClr val="3F4A13"/>
          </a:solidFill>
          <a:ln>
            <a:solidFill>
              <a:srgbClr val="3F4A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96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29199"/>
            <a:ext cx="10653402" cy="1094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en-US" altLang="en-US" sz="4000" dirty="0">
                <a:solidFill>
                  <a:schemeClr val="bg1"/>
                </a:solidFill>
                <a:effectLst/>
                <a:sym typeface="Symbol" pitchFamily="18" charset="2"/>
              </a:rPr>
              <a:t>Model D</a:t>
            </a:r>
            <a:r>
              <a:rPr lang="en-US" altLang="en-US" sz="4000" dirty="0">
                <a:solidFill>
                  <a:schemeClr val="bg1"/>
                </a:solidFill>
                <a:effectLst/>
              </a:rPr>
              <a:t>egrees of Freedom</a:t>
            </a:r>
            <a:endParaRPr lang="en-US" sz="4000" kern="0" dirty="0">
              <a:solidFill>
                <a:schemeClr val="bg1"/>
              </a:solidFill>
              <a:effectLst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42620" y="1159407"/>
            <a:ext cx="5535373" cy="529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64BE511C-2456-472F-9BDB-715F323B717D}"/>
              </a:ext>
            </a:extLst>
          </p:cNvPr>
          <p:cNvSpPr txBox="1">
            <a:spLocks/>
          </p:cNvSpPr>
          <p:nvPr/>
        </p:nvSpPr>
        <p:spPr>
          <a:xfrm>
            <a:off x="4140324" y="6535608"/>
            <a:ext cx="3860800" cy="241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statscamp.org</a:t>
            </a:r>
            <a:endParaRPr lang="en-US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F8BD50EA-01C2-4D05-B03F-A3C42D0B4304}"/>
              </a:ext>
            </a:extLst>
          </p:cNvPr>
          <p:cNvSpPr txBox="1">
            <a:spLocks/>
          </p:cNvSpPr>
          <p:nvPr/>
        </p:nvSpPr>
        <p:spPr>
          <a:xfrm>
            <a:off x="11770822" y="6617829"/>
            <a:ext cx="421178" cy="2311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9136404-546E-CE47-9BBB-0E0CFBB1BA3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D6EBAD-BCF7-4015-BD85-974DA36900B3}"/>
              </a:ext>
            </a:extLst>
          </p:cNvPr>
          <p:cNvSpPr/>
          <p:nvPr/>
        </p:nvSpPr>
        <p:spPr>
          <a:xfrm>
            <a:off x="0" y="1140759"/>
            <a:ext cx="1766047" cy="5335642"/>
          </a:xfrm>
          <a:prstGeom prst="rect">
            <a:avLst/>
          </a:prstGeom>
          <a:solidFill>
            <a:srgbClr val="3F4A13"/>
          </a:solidFill>
          <a:ln>
            <a:solidFill>
              <a:srgbClr val="3F4A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849EE6-50C9-4844-8969-949F408209FE}"/>
              </a:ext>
            </a:extLst>
          </p:cNvPr>
          <p:cNvSpPr/>
          <p:nvPr/>
        </p:nvSpPr>
        <p:spPr>
          <a:xfrm>
            <a:off x="10408876" y="1140759"/>
            <a:ext cx="1766047" cy="5335642"/>
          </a:xfrm>
          <a:prstGeom prst="rect">
            <a:avLst/>
          </a:prstGeom>
          <a:solidFill>
            <a:srgbClr val="3F4A13"/>
          </a:solidFill>
          <a:ln>
            <a:solidFill>
              <a:srgbClr val="3F4A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52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5400"/>
            <a:ext cx="9561576" cy="1152144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Continuum of Models</a:t>
            </a:r>
          </a:p>
        </p:txBody>
      </p:sp>
      <p:sp>
        <p:nvSpPr>
          <p:cNvPr id="484379" name="Text Box 27"/>
          <p:cNvSpPr txBox="1">
            <a:spLocks noChangeArrowheads="1"/>
          </p:cNvSpPr>
          <p:nvPr/>
        </p:nvSpPr>
        <p:spPr bwMode="auto">
          <a:xfrm>
            <a:off x="1524000" y="3995029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buSzPct val="125000"/>
              <a:buFontTx/>
              <a:buChar char="•"/>
            </a:pPr>
            <a:r>
              <a:rPr lang="en-US" sz="2400" b="1" dirty="0">
                <a:latin typeface="Times New Roman" pitchFamily="18" charset="0"/>
              </a:rPr>
              <a:t> Absolute fit statistics judge the distance from Perfect fit</a:t>
            </a:r>
          </a:p>
          <a:p>
            <a:pPr>
              <a:buSzPct val="125000"/>
              <a:buFontTx/>
              <a:buChar char="•"/>
            </a:pPr>
            <a:r>
              <a:rPr lang="en-US" sz="2400" b="1" dirty="0">
                <a:latin typeface="Times New Roman" pitchFamily="18" charset="0"/>
              </a:rPr>
              <a:t> Relative fit statistics judge the distance from Worst fit (Null)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76400" y="1558858"/>
            <a:ext cx="8839200" cy="205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C34B14DD-7EB4-4894-B4F7-0B2273A2336D}"/>
              </a:ext>
            </a:extLst>
          </p:cNvPr>
          <p:cNvSpPr txBox="1">
            <a:spLocks/>
          </p:cNvSpPr>
          <p:nvPr/>
        </p:nvSpPr>
        <p:spPr>
          <a:xfrm>
            <a:off x="4140324" y="6535608"/>
            <a:ext cx="3860800" cy="241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statscamp.org</a:t>
            </a:r>
            <a:endParaRPr lang="en-US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D143D518-A804-47F5-BB77-B8FE22B3F10B}"/>
              </a:ext>
            </a:extLst>
          </p:cNvPr>
          <p:cNvSpPr txBox="1">
            <a:spLocks/>
          </p:cNvSpPr>
          <p:nvPr/>
        </p:nvSpPr>
        <p:spPr>
          <a:xfrm>
            <a:off x="11770822" y="6617829"/>
            <a:ext cx="421178" cy="2311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9136404-546E-CE47-9BBB-0E0CFBB1BA3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93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21616" y="1201761"/>
            <a:ext cx="5599986" cy="526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16C2DE0C-9AF8-4F7C-B936-1E8CD2C88EC8}"/>
              </a:ext>
            </a:extLst>
          </p:cNvPr>
          <p:cNvSpPr txBox="1">
            <a:spLocks/>
          </p:cNvSpPr>
          <p:nvPr/>
        </p:nvSpPr>
        <p:spPr>
          <a:xfrm>
            <a:off x="4140324" y="6535608"/>
            <a:ext cx="3860800" cy="241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statscamp.org</a:t>
            </a:r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47523FC-69FE-417F-8511-D9A5A40B6382}"/>
              </a:ext>
            </a:extLst>
          </p:cNvPr>
          <p:cNvSpPr txBox="1">
            <a:spLocks/>
          </p:cNvSpPr>
          <p:nvPr/>
        </p:nvSpPr>
        <p:spPr>
          <a:xfrm>
            <a:off x="11770822" y="6617829"/>
            <a:ext cx="421178" cy="2311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9136404-546E-CE47-9BBB-0E0CFBB1BA3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1E9BD4-B9A6-419D-933B-7F0DFD0EB049}"/>
              </a:ext>
            </a:extLst>
          </p:cNvPr>
          <p:cNvSpPr/>
          <p:nvPr/>
        </p:nvSpPr>
        <p:spPr>
          <a:xfrm>
            <a:off x="0" y="1140759"/>
            <a:ext cx="1766047" cy="5335642"/>
          </a:xfrm>
          <a:prstGeom prst="rect">
            <a:avLst/>
          </a:prstGeom>
          <a:solidFill>
            <a:srgbClr val="3F4A13"/>
          </a:solidFill>
          <a:ln>
            <a:solidFill>
              <a:srgbClr val="3F4A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F8AD05-5ED5-4DE8-BA01-BABCF65CAE34}"/>
              </a:ext>
            </a:extLst>
          </p:cNvPr>
          <p:cNvSpPr/>
          <p:nvPr/>
        </p:nvSpPr>
        <p:spPr>
          <a:xfrm>
            <a:off x="10408876" y="1140759"/>
            <a:ext cx="1766047" cy="5335642"/>
          </a:xfrm>
          <a:prstGeom prst="rect">
            <a:avLst/>
          </a:prstGeom>
          <a:solidFill>
            <a:srgbClr val="3F4A13"/>
          </a:solidFill>
          <a:ln>
            <a:solidFill>
              <a:srgbClr val="3F4A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22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5400"/>
            <a:ext cx="9561576" cy="1152144"/>
          </a:xfrm>
        </p:spPr>
        <p:txBody>
          <a:bodyPr/>
          <a:lstStyle/>
          <a:p>
            <a:r>
              <a:rPr lang="en-US" sz="4000" dirty="0"/>
              <a:t>Figural Conventions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4951" y="1216923"/>
            <a:ext cx="6562098" cy="5241156"/>
          </a:xfrm>
          <a:prstGeom prst="rect">
            <a:avLst/>
          </a:prstGeom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96E62C0F-2970-414E-8323-99E4646D7C2A}"/>
              </a:ext>
            </a:extLst>
          </p:cNvPr>
          <p:cNvSpPr txBox="1">
            <a:spLocks/>
          </p:cNvSpPr>
          <p:nvPr/>
        </p:nvSpPr>
        <p:spPr>
          <a:xfrm>
            <a:off x="4140324" y="6535608"/>
            <a:ext cx="3860800" cy="241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statscamp.org</a:t>
            </a:r>
            <a:endParaRPr lang="en-US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EE93758-8CB2-4F84-8E95-3101A9EDE11E}"/>
              </a:ext>
            </a:extLst>
          </p:cNvPr>
          <p:cNvSpPr txBox="1">
            <a:spLocks/>
          </p:cNvSpPr>
          <p:nvPr/>
        </p:nvSpPr>
        <p:spPr>
          <a:xfrm>
            <a:off x="11770822" y="6617829"/>
            <a:ext cx="421178" cy="2311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9136404-546E-CE47-9BBB-0E0CFBB1BA3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EE5F3D-9190-4E71-BFE6-4FDC483B9DFC}"/>
              </a:ext>
            </a:extLst>
          </p:cNvPr>
          <p:cNvSpPr/>
          <p:nvPr/>
        </p:nvSpPr>
        <p:spPr>
          <a:xfrm>
            <a:off x="0" y="1140759"/>
            <a:ext cx="1766047" cy="5335642"/>
          </a:xfrm>
          <a:prstGeom prst="rect">
            <a:avLst/>
          </a:prstGeom>
          <a:solidFill>
            <a:srgbClr val="3F4A13"/>
          </a:solidFill>
          <a:ln>
            <a:solidFill>
              <a:srgbClr val="3F4A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9FF381-D53E-45AE-B93B-BB70207D063F}"/>
              </a:ext>
            </a:extLst>
          </p:cNvPr>
          <p:cNvSpPr/>
          <p:nvPr/>
        </p:nvSpPr>
        <p:spPr>
          <a:xfrm>
            <a:off x="10408876" y="1140759"/>
            <a:ext cx="1766047" cy="5335642"/>
          </a:xfrm>
          <a:prstGeom prst="rect">
            <a:avLst/>
          </a:prstGeom>
          <a:solidFill>
            <a:srgbClr val="3F4A13"/>
          </a:solidFill>
          <a:ln>
            <a:solidFill>
              <a:srgbClr val="3F4A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68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590711" cy="1152144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Construct is What the Indicators Share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25880A95-38D0-43EF-80EE-A39C99C6A586}"/>
              </a:ext>
            </a:extLst>
          </p:cNvPr>
          <p:cNvSpPr txBox="1">
            <a:spLocks/>
          </p:cNvSpPr>
          <p:nvPr/>
        </p:nvSpPr>
        <p:spPr>
          <a:xfrm>
            <a:off x="4140324" y="6535608"/>
            <a:ext cx="3860800" cy="241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statscamp.org</a:t>
            </a:r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7A53EAB3-CCCB-47C5-BF58-D1EFC648A402}"/>
              </a:ext>
            </a:extLst>
          </p:cNvPr>
          <p:cNvSpPr txBox="1">
            <a:spLocks/>
          </p:cNvSpPr>
          <p:nvPr/>
        </p:nvSpPr>
        <p:spPr>
          <a:xfrm>
            <a:off x="11770822" y="6617829"/>
            <a:ext cx="421178" cy="2311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9136404-546E-CE47-9BBB-0E0CFBB1BA3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F8AA44-DF25-4815-9CE9-03E04D29C2ED}"/>
              </a:ext>
            </a:extLst>
          </p:cNvPr>
          <p:cNvSpPr/>
          <p:nvPr/>
        </p:nvSpPr>
        <p:spPr>
          <a:xfrm>
            <a:off x="0" y="1140759"/>
            <a:ext cx="1766047" cy="5335642"/>
          </a:xfrm>
          <a:prstGeom prst="rect">
            <a:avLst/>
          </a:prstGeom>
          <a:solidFill>
            <a:srgbClr val="3F4A13"/>
          </a:solidFill>
          <a:ln>
            <a:solidFill>
              <a:srgbClr val="3F4A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06ACEA-08BF-49BA-A9D9-E319BF6956D3}"/>
              </a:ext>
            </a:extLst>
          </p:cNvPr>
          <p:cNvSpPr/>
          <p:nvPr/>
        </p:nvSpPr>
        <p:spPr>
          <a:xfrm>
            <a:off x="10408876" y="1140759"/>
            <a:ext cx="1766047" cy="5335642"/>
          </a:xfrm>
          <a:prstGeom prst="rect">
            <a:avLst/>
          </a:prstGeom>
          <a:solidFill>
            <a:srgbClr val="3F4A13"/>
          </a:solidFill>
          <a:ln>
            <a:solidFill>
              <a:srgbClr val="3F4A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304CE629-FAF7-4B16-95EB-62C6D003D1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8108" y="1227694"/>
            <a:ext cx="7505231" cy="5173156"/>
          </a:xfrm>
        </p:spPr>
      </p:pic>
    </p:spTree>
    <p:extLst>
      <p:ext uri="{BB962C8B-B14F-4D97-AF65-F5344CB8AC3E}">
        <p14:creationId xmlns:p14="http://schemas.microsoft.com/office/powerpoint/2010/main" val="2476735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5400"/>
            <a:ext cx="9561576" cy="1152144"/>
          </a:xfrm>
        </p:spPr>
        <p:txBody>
          <a:bodyPr/>
          <a:lstStyle/>
          <a:p>
            <a:r>
              <a:rPr lang="en-US" sz="4000" dirty="0"/>
              <a:t>Identification - I</a:t>
            </a:r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98469" y="1320799"/>
            <a:ext cx="8411544" cy="3813662"/>
          </a:xfrm>
          <a:prstGeom prst="rect">
            <a:avLst/>
          </a:prstGeom>
          <a:noFill/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5DEEB12E-9812-4CD5-92AA-272367677D1F}"/>
              </a:ext>
            </a:extLst>
          </p:cNvPr>
          <p:cNvSpPr txBox="1">
            <a:spLocks/>
          </p:cNvSpPr>
          <p:nvPr/>
        </p:nvSpPr>
        <p:spPr>
          <a:xfrm>
            <a:off x="4140324" y="6535608"/>
            <a:ext cx="3860800" cy="241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statscamp.org</a:t>
            </a:r>
            <a:endParaRPr lang="en-US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CFE60BF1-EFE6-45CF-BF27-BA78C8D8106F}"/>
              </a:ext>
            </a:extLst>
          </p:cNvPr>
          <p:cNvSpPr txBox="1">
            <a:spLocks/>
          </p:cNvSpPr>
          <p:nvPr/>
        </p:nvSpPr>
        <p:spPr>
          <a:xfrm>
            <a:off x="11770822" y="6617829"/>
            <a:ext cx="421178" cy="2311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9136404-546E-CE47-9BBB-0E0CFBB1BA3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0BAD6F-9435-499E-924F-0871BACC5ADD}"/>
              </a:ext>
            </a:extLst>
          </p:cNvPr>
          <p:cNvSpPr/>
          <p:nvPr/>
        </p:nvSpPr>
        <p:spPr>
          <a:xfrm>
            <a:off x="0" y="1140759"/>
            <a:ext cx="1766047" cy="5335642"/>
          </a:xfrm>
          <a:prstGeom prst="rect">
            <a:avLst/>
          </a:prstGeom>
          <a:solidFill>
            <a:srgbClr val="3F4A13"/>
          </a:solidFill>
          <a:ln>
            <a:solidFill>
              <a:srgbClr val="3F4A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95AB98-318E-43E2-9254-06F9660F371D}"/>
              </a:ext>
            </a:extLst>
          </p:cNvPr>
          <p:cNvSpPr/>
          <p:nvPr/>
        </p:nvSpPr>
        <p:spPr>
          <a:xfrm>
            <a:off x="10408876" y="1140759"/>
            <a:ext cx="1766047" cy="5335642"/>
          </a:xfrm>
          <a:prstGeom prst="rect">
            <a:avLst/>
          </a:prstGeom>
          <a:solidFill>
            <a:srgbClr val="3F4A13"/>
          </a:solidFill>
          <a:ln>
            <a:solidFill>
              <a:srgbClr val="3F4A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B9A788-B434-4A05-A8CA-CC56E9551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6129" y="5134461"/>
            <a:ext cx="789622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47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5400"/>
            <a:ext cx="9561576" cy="1152144"/>
          </a:xfrm>
        </p:spPr>
        <p:txBody>
          <a:bodyPr/>
          <a:lstStyle/>
          <a:p>
            <a:r>
              <a:rPr lang="en-US" sz="4000" dirty="0"/>
              <a:t>Identification - II</a:t>
            </a:r>
          </a:p>
        </p:txBody>
      </p:sp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8600" y="1279454"/>
            <a:ext cx="6635063" cy="4279217"/>
          </a:xfrm>
          <a:prstGeom prst="rect">
            <a:avLst/>
          </a:prstGeom>
          <a:noFill/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EBE0B25A-CC70-43BD-9CE4-2B4DEE4224C6}"/>
              </a:ext>
            </a:extLst>
          </p:cNvPr>
          <p:cNvSpPr txBox="1">
            <a:spLocks/>
          </p:cNvSpPr>
          <p:nvPr/>
        </p:nvSpPr>
        <p:spPr>
          <a:xfrm>
            <a:off x="4140324" y="6535608"/>
            <a:ext cx="3860800" cy="241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statscamp.org</a:t>
            </a:r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A689D731-9930-4FFE-970B-544CB656E3F7}"/>
              </a:ext>
            </a:extLst>
          </p:cNvPr>
          <p:cNvSpPr txBox="1">
            <a:spLocks/>
          </p:cNvSpPr>
          <p:nvPr/>
        </p:nvSpPr>
        <p:spPr>
          <a:xfrm>
            <a:off x="11770822" y="6617829"/>
            <a:ext cx="421178" cy="2311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9136404-546E-CE47-9BBB-0E0CFBB1BA3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751489-C778-4D2D-AEBA-6EA73165A5A6}"/>
              </a:ext>
            </a:extLst>
          </p:cNvPr>
          <p:cNvSpPr/>
          <p:nvPr/>
        </p:nvSpPr>
        <p:spPr>
          <a:xfrm>
            <a:off x="0" y="1140759"/>
            <a:ext cx="1766047" cy="5335642"/>
          </a:xfrm>
          <a:prstGeom prst="rect">
            <a:avLst/>
          </a:prstGeom>
          <a:solidFill>
            <a:srgbClr val="3F4A13"/>
          </a:solidFill>
          <a:ln>
            <a:solidFill>
              <a:srgbClr val="3F4A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591C60-5316-433B-B40D-B26911350E1F}"/>
              </a:ext>
            </a:extLst>
          </p:cNvPr>
          <p:cNvSpPr/>
          <p:nvPr/>
        </p:nvSpPr>
        <p:spPr>
          <a:xfrm>
            <a:off x="10408876" y="1140759"/>
            <a:ext cx="1766047" cy="5335642"/>
          </a:xfrm>
          <a:prstGeom prst="rect">
            <a:avLst/>
          </a:prstGeom>
          <a:solidFill>
            <a:srgbClr val="3F4A13"/>
          </a:solidFill>
          <a:ln>
            <a:solidFill>
              <a:srgbClr val="3F4A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C60DE1-6B87-4DA3-AFD4-9C60769279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684" y="5275479"/>
            <a:ext cx="6742079" cy="105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73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5400"/>
            <a:ext cx="9561576" cy="1152144"/>
          </a:xfrm>
        </p:spPr>
        <p:txBody>
          <a:bodyPr/>
          <a:lstStyle/>
          <a:p>
            <a:r>
              <a:rPr lang="en-US" sz="4000" dirty="0"/>
              <a:t>Identification - III</a:t>
            </a:r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34133" y="1243363"/>
            <a:ext cx="7523733" cy="4371273"/>
          </a:xfrm>
          <a:prstGeom prst="rect">
            <a:avLst/>
          </a:prstGeom>
          <a:noFill/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7E47EC67-75B8-4727-B435-3F4E627985FB}"/>
              </a:ext>
            </a:extLst>
          </p:cNvPr>
          <p:cNvSpPr txBox="1">
            <a:spLocks/>
          </p:cNvSpPr>
          <p:nvPr/>
        </p:nvSpPr>
        <p:spPr>
          <a:xfrm>
            <a:off x="4140324" y="6535608"/>
            <a:ext cx="3860800" cy="241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statscamp.org</a:t>
            </a:r>
            <a:endParaRPr lang="en-US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388E7DE0-BEE9-4B06-953D-79E8286E5D49}"/>
              </a:ext>
            </a:extLst>
          </p:cNvPr>
          <p:cNvSpPr txBox="1">
            <a:spLocks/>
          </p:cNvSpPr>
          <p:nvPr/>
        </p:nvSpPr>
        <p:spPr>
          <a:xfrm>
            <a:off x="11770822" y="6617829"/>
            <a:ext cx="421178" cy="2311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9136404-546E-CE47-9BBB-0E0CFBB1BA3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633B32-0243-4E97-9231-0C79FE3BFB4B}"/>
              </a:ext>
            </a:extLst>
          </p:cNvPr>
          <p:cNvSpPr/>
          <p:nvPr/>
        </p:nvSpPr>
        <p:spPr>
          <a:xfrm>
            <a:off x="0" y="1140759"/>
            <a:ext cx="1766047" cy="5335642"/>
          </a:xfrm>
          <a:prstGeom prst="rect">
            <a:avLst/>
          </a:prstGeom>
          <a:solidFill>
            <a:srgbClr val="3F4A13"/>
          </a:solidFill>
          <a:ln>
            <a:solidFill>
              <a:srgbClr val="3F4A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DC76CE-C65E-4ED6-B874-02CDDC34C321}"/>
              </a:ext>
            </a:extLst>
          </p:cNvPr>
          <p:cNvSpPr/>
          <p:nvPr/>
        </p:nvSpPr>
        <p:spPr>
          <a:xfrm>
            <a:off x="10408876" y="1140759"/>
            <a:ext cx="1766047" cy="5335642"/>
          </a:xfrm>
          <a:prstGeom prst="rect">
            <a:avLst/>
          </a:prstGeom>
          <a:solidFill>
            <a:srgbClr val="3F4A13"/>
          </a:solidFill>
          <a:ln>
            <a:solidFill>
              <a:srgbClr val="3F4A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C4548F-31EE-469A-AD8F-BC07FB8A4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691" y="5614636"/>
            <a:ext cx="74961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08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5400"/>
            <a:ext cx="9561576" cy="1152144"/>
          </a:xfrm>
        </p:spPr>
        <p:txBody>
          <a:bodyPr/>
          <a:lstStyle/>
          <a:p>
            <a:r>
              <a:rPr lang="en-US" sz="4000" dirty="0"/>
              <a:t>Identification - IV</a:t>
            </a:r>
          </a:p>
        </p:txBody>
      </p:sp>
      <p:pic>
        <p:nvPicPr>
          <p:cNvPr id="7" name="Picture 5" descr="Fig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6395" y="1336432"/>
            <a:ext cx="7210596" cy="5080695"/>
          </a:xfrm>
          <a:prstGeom prst="rect">
            <a:avLst/>
          </a:prstGeom>
          <a:noFill/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3079E3BF-909F-4365-9ABD-5DFF094C08A6}"/>
              </a:ext>
            </a:extLst>
          </p:cNvPr>
          <p:cNvSpPr txBox="1">
            <a:spLocks/>
          </p:cNvSpPr>
          <p:nvPr/>
        </p:nvSpPr>
        <p:spPr>
          <a:xfrm>
            <a:off x="4140324" y="6535608"/>
            <a:ext cx="3860800" cy="241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statscamp.org</a:t>
            </a:r>
            <a:endParaRPr lang="en-US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7AF8A25-7E1D-4096-8731-EB407BEF04EC}"/>
              </a:ext>
            </a:extLst>
          </p:cNvPr>
          <p:cNvSpPr txBox="1">
            <a:spLocks/>
          </p:cNvSpPr>
          <p:nvPr/>
        </p:nvSpPr>
        <p:spPr>
          <a:xfrm>
            <a:off x="11770822" y="6617829"/>
            <a:ext cx="421178" cy="2311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9136404-546E-CE47-9BBB-0E0CFBB1BA3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2BF6C6-C41D-4E34-89EC-C2D6BA2A4760}"/>
              </a:ext>
            </a:extLst>
          </p:cNvPr>
          <p:cNvSpPr/>
          <p:nvPr/>
        </p:nvSpPr>
        <p:spPr>
          <a:xfrm>
            <a:off x="0" y="1140759"/>
            <a:ext cx="1766047" cy="5335642"/>
          </a:xfrm>
          <a:prstGeom prst="rect">
            <a:avLst/>
          </a:prstGeom>
          <a:solidFill>
            <a:srgbClr val="3F4A13"/>
          </a:solidFill>
          <a:ln>
            <a:solidFill>
              <a:srgbClr val="3F4A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D89C74-DEF0-40E3-9054-E972DE6B10A2}"/>
              </a:ext>
            </a:extLst>
          </p:cNvPr>
          <p:cNvSpPr/>
          <p:nvPr/>
        </p:nvSpPr>
        <p:spPr>
          <a:xfrm>
            <a:off x="10408876" y="1140759"/>
            <a:ext cx="1766047" cy="5335642"/>
          </a:xfrm>
          <a:prstGeom prst="rect">
            <a:avLst/>
          </a:prstGeom>
          <a:solidFill>
            <a:srgbClr val="3F4A13"/>
          </a:solidFill>
          <a:ln>
            <a:solidFill>
              <a:srgbClr val="3F4A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54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5400"/>
            <a:ext cx="9653589" cy="1143000"/>
          </a:xfrm>
        </p:spPr>
        <p:txBody>
          <a:bodyPr/>
          <a:lstStyle/>
          <a:p>
            <a:r>
              <a:rPr lang="en-US" sz="4000" dirty="0"/>
              <a:t>Identification - V</a:t>
            </a:r>
          </a:p>
        </p:txBody>
      </p:sp>
      <p:pic>
        <p:nvPicPr>
          <p:cNvPr id="7" name="Content Placeholder 6" descr="Ch 3. Figure 5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23189" y="1297045"/>
            <a:ext cx="3977935" cy="5059117"/>
          </a:xfrm>
          <a:prstGeom prst="rect">
            <a:avLst/>
          </a:prstGeom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9200B825-D971-4FA0-84D9-5B0081B2F40D}"/>
              </a:ext>
            </a:extLst>
          </p:cNvPr>
          <p:cNvSpPr txBox="1">
            <a:spLocks/>
          </p:cNvSpPr>
          <p:nvPr/>
        </p:nvSpPr>
        <p:spPr>
          <a:xfrm>
            <a:off x="4140324" y="6535608"/>
            <a:ext cx="3860800" cy="241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statscamp.org</a:t>
            </a:r>
            <a:endParaRPr lang="en-US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6F6F0F3-EA1C-4DD6-BB3E-92730F2954E2}"/>
              </a:ext>
            </a:extLst>
          </p:cNvPr>
          <p:cNvSpPr txBox="1">
            <a:spLocks/>
          </p:cNvSpPr>
          <p:nvPr/>
        </p:nvSpPr>
        <p:spPr>
          <a:xfrm>
            <a:off x="11770822" y="6617829"/>
            <a:ext cx="421178" cy="2311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9136404-546E-CE47-9BBB-0E0CFBB1BA3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48C0DB-1D5C-4865-A40B-6D6EE8657A24}"/>
              </a:ext>
            </a:extLst>
          </p:cNvPr>
          <p:cNvSpPr/>
          <p:nvPr/>
        </p:nvSpPr>
        <p:spPr>
          <a:xfrm>
            <a:off x="0" y="1140759"/>
            <a:ext cx="1766047" cy="5335642"/>
          </a:xfrm>
          <a:prstGeom prst="rect">
            <a:avLst/>
          </a:prstGeom>
          <a:solidFill>
            <a:srgbClr val="3F4A13"/>
          </a:solidFill>
          <a:ln>
            <a:solidFill>
              <a:srgbClr val="3F4A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43AD39-DFCB-4F7B-BA8C-5E97E2D5C9CA}"/>
              </a:ext>
            </a:extLst>
          </p:cNvPr>
          <p:cNvSpPr/>
          <p:nvPr/>
        </p:nvSpPr>
        <p:spPr>
          <a:xfrm>
            <a:off x="10408876" y="1140759"/>
            <a:ext cx="1766047" cy="5335642"/>
          </a:xfrm>
          <a:prstGeom prst="rect">
            <a:avLst/>
          </a:prstGeom>
          <a:solidFill>
            <a:srgbClr val="3F4A13"/>
          </a:solidFill>
          <a:ln>
            <a:solidFill>
              <a:srgbClr val="3F4A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, shape&#10;&#10;Description automatically generated">
            <a:extLst>
              <a:ext uri="{FF2B5EF4-FFF2-40B4-BE49-F238E27FC236}">
                <a16:creationId xmlns:a16="http://schemas.microsoft.com/office/drawing/2014/main" id="{0C733C09-AB2B-41A5-A2F0-4326131BD2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083" y="1247526"/>
            <a:ext cx="4090145" cy="431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12277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646464"/>
      </a:lt2>
      <a:accent1>
        <a:srgbClr val="B50C00"/>
      </a:accent1>
      <a:accent2>
        <a:srgbClr val="052147"/>
      </a:accent2>
      <a:accent3>
        <a:srgbClr val="FFFFFF"/>
      </a:accent3>
      <a:accent4>
        <a:srgbClr val="000000"/>
      </a:accent4>
      <a:accent5>
        <a:srgbClr val="D7AAAA"/>
      </a:accent5>
      <a:accent6>
        <a:srgbClr val="041D3F"/>
      </a:accent6>
      <a:hlink>
        <a:srgbClr val="BD8C00"/>
      </a:hlink>
      <a:folHlink>
        <a:srgbClr val="3F4A13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FF11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C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50C00"/>
        </a:accent1>
        <a:accent2>
          <a:srgbClr val="052147"/>
        </a:accent2>
        <a:accent3>
          <a:srgbClr val="FFFFFF"/>
        </a:accent3>
        <a:accent4>
          <a:srgbClr val="000000"/>
        </a:accent4>
        <a:accent5>
          <a:srgbClr val="D7AAAA"/>
        </a:accent5>
        <a:accent6>
          <a:srgbClr val="041D3F"/>
        </a:accent6>
        <a:hlink>
          <a:srgbClr val="BD8C00"/>
        </a:hlink>
        <a:folHlink>
          <a:srgbClr val="3F4A1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646464"/>
      </a:lt2>
      <a:accent1>
        <a:srgbClr val="B50C00"/>
      </a:accent1>
      <a:accent2>
        <a:srgbClr val="052147"/>
      </a:accent2>
      <a:accent3>
        <a:srgbClr val="FFFFFF"/>
      </a:accent3>
      <a:accent4>
        <a:srgbClr val="000000"/>
      </a:accent4>
      <a:accent5>
        <a:srgbClr val="D7AAAA"/>
      </a:accent5>
      <a:accent6>
        <a:srgbClr val="041D3F"/>
      </a:accent6>
      <a:hlink>
        <a:srgbClr val="BD8C00"/>
      </a:hlink>
      <a:folHlink>
        <a:srgbClr val="3F4A13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FF11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C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50C00"/>
        </a:accent1>
        <a:accent2>
          <a:srgbClr val="052147"/>
        </a:accent2>
        <a:accent3>
          <a:srgbClr val="FFFFFF"/>
        </a:accent3>
        <a:accent4>
          <a:srgbClr val="000000"/>
        </a:accent4>
        <a:accent5>
          <a:srgbClr val="D7AAAA"/>
        </a:accent5>
        <a:accent6>
          <a:srgbClr val="041D3F"/>
        </a:accent6>
        <a:hlink>
          <a:srgbClr val="BD8C00"/>
        </a:hlink>
        <a:folHlink>
          <a:srgbClr val="3F4A1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5358</TotalTime>
  <Words>186</Words>
  <Application>Microsoft Office PowerPoint</Application>
  <PresentationFormat>Widescreen</PresentationFormat>
  <Paragraphs>48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1_Default Design</vt:lpstr>
      <vt:lpstr>2_Default Design</vt:lpstr>
      <vt:lpstr>Figural Conventions</vt:lpstr>
      <vt:lpstr>PowerPoint Presentation</vt:lpstr>
      <vt:lpstr>Figural Conventions</vt:lpstr>
      <vt:lpstr>A Construct is What the Indicators Share</vt:lpstr>
      <vt:lpstr>Identification - I</vt:lpstr>
      <vt:lpstr>Identification - II</vt:lpstr>
      <vt:lpstr>Identification - III</vt:lpstr>
      <vt:lpstr>Identification - IV</vt:lpstr>
      <vt:lpstr>Identification - V</vt:lpstr>
      <vt:lpstr>Identification - VI</vt:lpstr>
      <vt:lpstr>PowerPoint Presentation</vt:lpstr>
      <vt:lpstr>PowerPoint Presentation</vt:lpstr>
      <vt:lpstr>Continuum of Models</vt:lpstr>
    </vt:vector>
  </TitlesOfParts>
  <Company>Presentation Diva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Todd D. Little</dc:creator>
  <cp:lastModifiedBy>Little, Todd D</cp:lastModifiedBy>
  <cp:revision>157</cp:revision>
  <cp:lastPrinted>2005-08-11T16:18:25Z</cp:lastPrinted>
  <dcterms:created xsi:type="dcterms:W3CDTF">2005-04-19T19:05:52Z</dcterms:created>
  <dcterms:modified xsi:type="dcterms:W3CDTF">2022-08-15T18:33:30Z</dcterms:modified>
</cp:coreProperties>
</file>